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300" r:id="rId4"/>
    <p:sldId id="301" r:id="rId5"/>
    <p:sldId id="316" r:id="rId6"/>
    <p:sldId id="317" r:id="rId7"/>
    <p:sldId id="318" r:id="rId8"/>
    <p:sldId id="319" r:id="rId9"/>
    <p:sldId id="320" r:id="rId10"/>
    <p:sldId id="321" r:id="rId11"/>
    <p:sldId id="309" r:id="rId12"/>
    <p:sldId id="322" r:id="rId13"/>
    <p:sldId id="323" r:id="rId14"/>
    <p:sldId id="324" r:id="rId15"/>
    <p:sldId id="325" r:id="rId16"/>
    <p:sldId id="326" r:id="rId17"/>
    <p:sldId id="327" r:id="rId18"/>
    <p:sldId id="328" r:id="rId19"/>
    <p:sldId id="333" r:id="rId20"/>
    <p:sldId id="332" r:id="rId21"/>
    <p:sldId id="336" r:id="rId22"/>
    <p:sldId id="337" r:id="rId23"/>
    <p:sldId id="334" r:id="rId24"/>
    <p:sldId id="338" r:id="rId25"/>
    <p:sldId id="339" r:id="rId26"/>
    <p:sldId id="340" r:id="rId27"/>
    <p:sldId id="341" r:id="rId28"/>
    <p:sldId id="34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p:restoredTop sz="94617"/>
  </p:normalViewPr>
  <p:slideViewPr>
    <p:cSldViewPr snapToGrid="0" snapToObjects="1">
      <p:cViewPr varScale="1">
        <p:scale>
          <a:sx n="88" d="100"/>
          <a:sy n="88" d="100"/>
        </p:scale>
        <p:origin x="7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70748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63604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97853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45908-2427-2A4F-B6EC-D4BBF802E90E}" type="datetimeFigureOut">
              <a:rPr lang="en-US" smtClean="0"/>
              <a:t>5/26/17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2875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45908-2427-2A4F-B6EC-D4BBF802E90E}" type="datetimeFigureOut">
              <a:rPr lang="en-US" smtClean="0"/>
              <a:t>5/26/17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41960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B45908-2427-2A4F-B6EC-D4BBF802E90E}" type="datetimeFigureOut">
              <a:rPr lang="en-US" smtClean="0"/>
              <a:t>5/26/17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79860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45908-2427-2A4F-B6EC-D4BBF802E90E}" type="datetimeFigureOut">
              <a:rPr lang="en-US" smtClean="0"/>
              <a:t>5/26/17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40794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B45908-2427-2A4F-B6EC-D4BBF802E90E}" type="datetimeFigureOut">
              <a:rPr lang="en-US" smtClean="0"/>
              <a:t>5/26/17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57875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45908-2427-2A4F-B6EC-D4BBF802E90E}" type="datetimeFigureOut">
              <a:rPr lang="en-US" smtClean="0"/>
              <a:t>5/26/17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97817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5908-2427-2A4F-B6EC-D4BBF802E90E}" type="datetimeFigureOut">
              <a:rPr lang="en-US" smtClean="0"/>
              <a:t>5/26/17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92411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5908-2427-2A4F-B6EC-D4BBF802E90E}" type="datetimeFigureOut">
              <a:rPr lang="en-US" smtClean="0"/>
              <a:t>5/26/17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37873-C111-7245-A349-6283C0442E04}" type="slidenum">
              <a:rPr lang="en-US" smtClean="0"/>
              <a:t>‹#›</a:t>
            </a:fld>
            <a:endParaRPr lang="en-US"/>
          </a:p>
        </p:txBody>
      </p:sp>
    </p:spTree>
    <p:extLst>
      <p:ext uri="{BB962C8B-B14F-4D97-AF65-F5344CB8AC3E}">
        <p14:creationId xmlns:p14="http://schemas.microsoft.com/office/powerpoint/2010/main" val="1734047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45908-2427-2A4F-B6EC-D4BBF802E90E}" type="datetimeFigureOut">
              <a:rPr lang="en-US" smtClean="0"/>
              <a:t>5/26/17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37873-C111-7245-A349-6283C0442E04}" type="slidenum">
              <a:rPr lang="en-US" smtClean="0"/>
              <a:t>‹#›</a:t>
            </a:fld>
            <a:endParaRPr lang="en-US"/>
          </a:p>
        </p:txBody>
      </p:sp>
    </p:spTree>
    <p:extLst>
      <p:ext uri="{BB962C8B-B14F-4D97-AF65-F5344CB8AC3E}">
        <p14:creationId xmlns:p14="http://schemas.microsoft.com/office/powerpoint/2010/main" val="172894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Western Mind [6]</a:t>
            </a:r>
            <a:endParaRPr lang="en-US" b="1" dirty="0"/>
          </a:p>
        </p:txBody>
      </p:sp>
      <p:sp>
        <p:nvSpPr>
          <p:cNvPr id="3" name="Subtitle 2"/>
          <p:cNvSpPr>
            <a:spLocks noGrp="1"/>
          </p:cNvSpPr>
          <p:nvPr>
            <p:ph type="subTitle" idx="1"/>
          </p:nvPr>
        </p:nvSpPr>
        <p:spPr/>
        <p:txBody>
          <a:bodyPr/>
          <a:lstStyle/>
          <a:p>
            <a:r>
              <a:rPr lang="en-US" dirty="0" smtClean="0"/>
              <a:t>RUC, SPRING 2017</a:t>
            </a:r>
          </a:p>
          <a:p>
            <a:endParaRPr lang="en-US" dirty="0"/>
          </a:p>
        </p:txBody>
      </p:sp>
    </p:spTree>
    <p:extLst>
      <p:ext uri="{BB962C8B-B14F-4D97-AF65-F5344CB8AC3E}">
        <p14:creationId xmlns:p14="http://schemas.microsoft.com/office/powerpoint/2010/main" val="1896991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6</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And here is how he justifies its implementation: </a:t>
            </a:r>
            <a:endParaRPr lang="en-GB" sz="2400" dirty="0" smtClean="0"/>
          </a:p>
          <a:p>
            <a:pPr marL="0" indent="0">
              <a:buNone/>
            </a:pPr>
            <a:r>
              <a:rPr lang="en-US" sz="2400" dirty="0" smtClean="0"/>
              <a:t>‘How can the </a:t>
            </a:r>
            <a:r>
              <a:rPr lang="en-US" sz="2400" dirty="0" err="1" smtClean="0"/>
              <a:t>pregivenness</a:t>
            </a:r>
            <a:r>
              <a:rPr lang="en-US" sz="2400" dirty="0" smtClean="0"/>
              <a:t> of the life-world become a universal subject of investigation in its own right? Clearly, only through a total change of the natural attitude, such that we no longer live, as heretofore, as human beings within natural existence, constantly effecting the validity of the </a:t>
            </a:r>
            <a:r>
              <a:rPr lang="en-US" sz="2400" dirty="0" err="1" smtClean="0"/>
              <a:t>pregiven</a:t>
            </a:r>
            <a:r>
              <a:rPr lang="en-US" sz="2400" dirty="0" smtClean="0"/>
              <a:t> world; rather, we must constantly deny ourselves this. Only in this way can we arrive at the transformed and novel subject of investigation, '</a:t>
            </a:r>
            <a:r>
              <a:rPr lang="en-US" sz="2400" dirty="0" err="1" smtClean="0"/>
              <a:t>pregivenness</a:t>
            </a:r>
            <a:r>
              <a:rPr lang="en-US" sz="2400" dirty="0" smtClean="0"/>
              <a:t> of the world as such’: the world purely and exclusively as – and in respect to how – it has meaning and ontic validity, and continually attains these in new forms, in our conscious life…. What is required, then, is … a completely unique, universal </a:t>
            </a:r>
            <a:r>
              <a:rPr lang="en-US" sz="2400" dirty="0" err="1" smtClean="0"/>
              <a:t>epoché</a:t>
            </a:r>
            <a:r>
              <a:rPr lang="en-US" sz="2400" dirty="0" smtClean="0"/>
              <a:t>.’ (Crisis, §39, emphasis in original) </a:t>
            </a:r>
          </a:p>
          <a:p>
            <a:pPr marL="0" indent="0">
              <a:buNone/>
            </a:pPr>
            <a:r>
              <a:rPr lang="en-US" sz="2400" dirty="0" smtClean="0"/>
              <a:t>The temporary transformation of the ‘natural attitude’ to which Husserl refers here is the temporary suspension of all natural sense-making in </a:t>
            </a:r>
            <a:r>
              <a:rPr lang="en-US" sz="2400" dirty="0" err="1" smtClean="0"/>
              <a:t>favour</a:t>
            </a:r>
            <a:r>
              <a:rPr lang="en-US" sz="2400" dirty="0" smtClean="0"/>
              <a:t> of reflection on that very sense-making. It brings into focus how things are given to us: the appearance of things, the significance of things.</a:t>
            </a:r>
            <a:endParaRPr lang="en-GB" sz="2400" dirty="0" smtClean="0"/>
          </a:p>
          <a:p>
            <a:pPr marL="0" indent="0">
              <a:buNone/>
            </a:pPr>
            <a:endParaRPr lang="en-GB" sz="2400" dirty="0"/>
          </a:p>
          <a:p>
            <a:pPr marL="0" indent="0">
              <a:buNone/>
            </a:pPr>
            <a:endParaRPr lang="en-US" sz="2500" dirty="0"/>
          </a:p>
        </p:txBody>
      </p:sp>
    </p:spTree>
    <p:extLst>
      <p:ext uri="{BB962C8B-B14F-4D97-AF65-F5344CB8AC3E}">
        <p14:creationId xmlns:p14="http://schemas.microsoft.com/office/powerpoint/2010/main" val="1086952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THREE </a:t>
            </a:r>
            <a:endParaRPr lang="en-US" dirty="0"/>
          </a:p>
        </p:txBody>
      </p:sp>
    </p:spTree>
    <p:extLst>
      <p:ext uri="{BB962C8B-B14F-4D97-AF65-F5344CB8AC3E}">
        <p14:creationId xmlns:p14="http://schemas.microsoft.com/office/powerpoint/2010/main" val="307239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MARTIN HEIDEGGER:  INTRODUCTION TO METAPHYSICS 1</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Chapter </a:t>
            </a:r>
            <a:r>
              <a:rPr lang="en-US" sz="2400" dirty="0" smtClean="0"/>
              <a:t>One — The </a:t>
            </a:r>
            <a:r>
              <a:rPr lang="en-US" sz="2400" dirty="0"/>
              <a:t>Fundamental Question of Metaphysics</a:t>
            </a:r>
            <a:endParaRPr lang="en-GB" sz="2400" dirty="0"/>
          </a:p>
          <a:p>
            <a:pPr marL="0" indent="0">
              <a:buNone/>
            </a:pPr>
            <a:r>
              <a:rPr lang="en-US" sz="2400" dirty="0" smtClean="0"/>
              <a:t>Why </a:t>
            </a:r>
            <a:r>
              <a:rPr lang="en-US" sz="2400" dirty="0"/>
              <a:t>are there beings at all instead of nothing? That is </a:t>
            </a:r>
            <a:r>
              <a:rPr lang="en-US" sz="2400" dirty="0" smtClean="0"/>
              <a:t>the question</a:t>
            </a:r>
            <a:r>
              <a:rPr lang="en-US" sz="2400" dirty="0"/>
              <a:t>. Presumably it is no arbitrary question. "Why are </a:t>
            </a:r>
            <a:r>
              <a:rPr lang="en-US" sz="2400" dirty="0" smtClean="0"/>
              <a:t>there beings </a:t>
            </a:r>
            <a:r>
              <a:rPr lang="en-US" sz="2400" dirty="0"/>
              <a:t>at all instead of nothing?"—this is obviously the first of </a:t>
            </a:r>
            <a:r>
              <a:rPr lang="en-US" sz="2400" dirty="0" smtClean="0"/>
              <a:t>all questions</a:t>
            </a:r>
            <a:r>
              <a:rPr lang="en-US" sz="2400" dirty="0"/>
              <a:t>. Of course, it is not the first question in the </a:t>
            </a:r>
            <a:r>
              <a:rPr lang="en-US" sz="2400" dirty="0" smtClean="0"/>
              <a:t>chronological sense</a:t>
            </a:r>
            <a:r>
              <a:rPr lang="en-US" sz="2400" dirty="0"/>
              <a:t>. Individuals as well as peoples ask many questions in </a:t>
            </a:r>
            <a:r>
              <a:rPr lang="en-US" sz="2400" dirty="0" smtClean="0"/>
              <a:t>the course </a:t>
            </a:r>
            <a:r>
              <a:rPr lang="en-US" sz="2400" dirty="0"/>
              <a:t>of their historical passage through time. They explore, investigate</a:t>
            </a:r>
            <a:r>
              <a:rPr lang="en-US" sz="2400" dirty="0" smtClean="0"/>
              <a:t>, and </a:t>
            </a:r>
            <a:r>
              <a:rPr lang="en-US" sz="2400" dirty="0"/>
              <a:t>test many sorts of things before they run into the </a:t>
            </a:r>
            <a:r>
              <a:rPr lang="en-US" sz="2400" dirty="0" smtClean="0"/>
              <a:t>question "</a:t>
            </a:r>
            <a:r>
              <a:rPr lang="en-US" sz="2400" dirty="0"/>
              <a:t>Why are there beings at all instead of nothing?" Many </a:t>
            </a:r>
            <a:r>
              <a:rPr lang="en-US" sz="2400" dirty="0" smtClean="0"/>
              <a:t>never run </a:t>
            </a:r>
            <a:r>
              <a:rPr lang="en-US" sz="2400" dirty="0"/>
              <a:t>into this question at all, if running into the question means </a:t>
            </a:r>
            <a:r>
              <a:rPr lang="en-US" sz="2400" dirty="0" smtClean="0"/>
              <a:t>not only </a:t>
            </a:r>
            <a:r>
              <a:rPr lang="en-US" sz="2400" dirty="0"/>
              <a:t>hearing and reading the interrogative sentence as uttered, </a:t>
            </a:r>
            <a:r>
              <a:rPr lang="en-US" sz="2400" dirty="0" smtClean="0"/>
              <a:t>but asking </a:t>
            </a:r>
            <a:r>
              <a:rPr lang="en-US" sz="2400" dirty="0"/>
              <a:t>the question, that is, taking a stand on it, posing it, </a:t>
            </a:r>
            <a:r>
              <a:rPr lang="en-US" sz="2400" dirty="0" smtClean="0"/>
              <a:t>compelling oneself </a:t>
            </a:r>
            <a:r>
              <a:rPr lang="en-US" sz="2400" dirty="0"/>
              <a:t>into the state of this questioning</a:t>
            </a:r>
            <a:r>
              <a:rPr lang="en-US" sz="2400" dirty="0" smtClean="0"/>
              <a:t>. And </a:t>
            </a:r>
            <a:r>
              <a:rPr lang="en-US" sz="2400" dirty="0"/>
              <a:t>yet, we are each touched once, maybe even now and then</a:t>
            </a:r>
            <a:r>
              <a:rPr lang="en-US" sz="2400" dirty="0" smtClean="0"/>
              <a:t>, by </a:t>
            </a:r>
            <a:r>
              <a:rPr lang="en-US" sz="2400" dirty="0"/>
              <a:t>the concealed power of this question, without properly </a:t>
            </a:r>
            <a:r>
              <a:rPr lang="en-US" sz="2400" dirty="0" smtClean="0"/>
              <a:t>grasping what </a:t>
            </a:r>
            <a:r>
              <a:rPr lang="en-US" sz="2400" dirty="0"/>
              <a:t>is happening to us. In great despair, for example, when </a:t>
            </a:r>
            <a:r>
              <a:rPr lang="en-US" sz="2400" dirty="0" smtClean="0"/>
              <a:t>all weight </a:t>
            </a:r>
            <a:r>
              <a:rPr lang="en-US" sz="2400" dirty="0"/>
              <a:t>tends to dwindle away from things and the sense of </a:t>
            </a:r>
            <a:r>
              <a:rPr lang="en-US" sz="2400" dirty="0" smtClean="0"/>
              <a:t>things grows </a:t>
            </a:r>
            <a:r>
              <a:rPr lang="en-US" sz="2400" dirty="0"/>
              <a:t>dark, the question looms. </a:t>
            </a:r>
            <a:endParaRPr lang="en-GB" sz="2400" dirty="0"/>
          </a:p>
          <a:p>
            <a:pPr marL="0" indent="0">
              <a:buNone/>
            </a:pPr>
            <a:endParaRPr lang="en-US" sz="2500" dirty="0"/>
          </a:p>
        </p:txBody>
      </p:sp>
    </p:spTree>
    <p:extLst>
      <p:ext uri="{BB962C8B-B14F-4D97-AF65-F5344CB8AC3E}">
        <p14:creationId xmlns:p14="http://schemas.microsoft.com/office/powerpoint/2010/main" val="929083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MARTIN HEIDEGGER:  INTRODUCTION TO METAPHYSICS 2</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Perhaps it strikes only once, like the muffled tolling of a bell that resounds into </a:t>
            </a:r>
            <a:r>
              <a:rPr lang="en-US" sz="2400" dirty="0" err="1"/>
              <a:t>Dasein</a:t>
            </a:r>
            <a:r>
              <a:rPr lang="en-US" sz="2400" dirty="0"/>
              <a:t> and </a:t>
            </a:r>
            <a:r>
              <a:rPr lang="en-US" sz="2400" dirty="0" smtClean="0"/>
              <a:t>gradually fades </a:t>
            </a:r>
            <a:r>
              <a:rPr lang="en-US" sz="2400" dirty="0"/>
              <a:t>away. The question is there in heartfelt joy, for then </a:t>
            </a:r>
            <a:r>
              <a:rPr lang="en-US" sz="2400" dirty="0" smtClean="0"/>
              <a:t>all things </a:t>
            </a:r>
            <a:r>
              <a:rPr lang="en-US" sz="2400" dirty="0"/>
              <a:t>are transformed and surround us as if for the first time, as if </a:t>
            </a:r>
            <a:r>
              <a:rPr lang="en-US" sz="2400" dirty="0" smtClean="0"/>
              <a:t>it were </a:t>
            </a:r>
            <a:r>
              <a:rPr lang="en-US" sz="2400" dirty="0"/>
              <a:t>easier to grasp that they were not, rather than that they are</a:t>
            </a:r>
            <a:r>
              <a:rPr lang="en-US" sz="2400" dirty="0" smtClean="0"/>
              <a:t>, and </a:t>
            </a:r>
            <a:r>
              <a:rPr lang="en-US" sz="2400" dirty="0"/>
              <a:t>are as they are.</a:t>
            </a:r>
            <a:r>
              <a:rPr lang="en-GB" sz="2400" dirty="0"/>
              <a:t> </a:t>
            </a:r>
            <a:r>
              <a:rPr lang="en-US" sz="2400" dirty="0"/>
              <a:t>The question is there in a spell of boredom</a:t>
            </a:r>
            <a:r>
              <a:rPr lang="en-US" sz="2400" dirty="0" smtClean="0"/>
              <a:t>, when </a:t>
            </a:r>
            <a:r>
              <a:rPr lang="en-US" sz="2400" dirty="0"/>
              <a:t>we are equally distant from despair and joy, but when </a:t>
            </a:r>
            <a:r>
              <a:rPr lang="en-US" sz="2400" dirty="0" smtClean="0"/>
              <a:t>the stubborn </a:t>
            </a:r>
            <a:r>
              <a:rPr lang="en-US" sz="2400" dirty="0"/>
              <a:t>ordinariness of beings lays open a wasteland in which </a:t>
            </a:r>
            <a:r>
              <a:rPr lang="en-US" sz="2400" dirty="0" smtClean="0"/>
              <a:t>it makes </a:t>
            </a:r>
            <a:r>
              <a:rPr lang="en-US" sz="2400" dirty="0"/>
              <a:t>no difference to us whether beings are or are not—and then</a:t>
            </a:r>
            <a:r>
              <a:rPr lang="en-US" sz="2400" dirty="0" smtClean="0"/>
              <a:t>, in </a:t>
            </a:r>
            <a:r>
              <a:rPr lang="en-US" sz="2400" dirty="0"/>
              <a:t>a distinctive form, the question resonates once again: Why </a:t>
            </a:r>
            <a:r>
              <a:rPr lang="en-US" sz="2400" dirty="0" smtClean="0"/>
              <a:t>are there </a:t>
            </a:r>
            <a:r>
              <a:rPr lang="en-US" sz="2400" dirty="0"/>
              <a:t>beings at all instead of nothing</a:t>
            </a:r>
            <a:r>
              <a:rPr lang="en-US" sz="2400" dirty="0" smtClean="0"/>
              <a:t>? </a:t>
            </a:r>
          </a:p>
          <a:p>
            <a:pPr marL="0" indent="0">
              <a:buNone/>
            </a:pPr>
            <a:r>
              <a:rPr lang="en-GB" sz="2400" dirty="0" smtClean="0"/>
              <a:t>   </a:t>
            </a:r>
            <a:r>
              <a:rPr lang="en-US" sz="2400" dirty="0"/>
              <a:t>But whether this question is asked explicitly, or whether </a:t>
            </a:r>
            <a:r>
              <a:rPr lang="en-US" sz="2400" dirty="0" smtClean="0"/>
              <a:t>it merely </a:t>
            </a:r>
            <a:r>
              <a:rPr lang="en-US" sz="2400" dirty="0"/>
              <a:t>passes through our </a:t>
            </a:r>
            <a:r>
              <a:rPr lang="en-US" sz="2400" dirty="0" err="1"/>
              <a:t>Dasein</a:t>
            </a:r>
            <a:r>
              <a:rPr lang="en-US" sz="2400" dirty="0"/>
              <a:t> like a fleeting gust of wind, </a:t>
            </a:r>
            <a:r>
              <a:rPr lang="en-US" sz="2400" dirty="0" smtClean="0"/>
              <a:t>unrecognized as </a:t>
            </a:r>
            <a:r>
              <a:rPr lang="en-US" sz="2400" dirty="0"/>
              <a:t>a question, whether it becomes more oppressive or </a:t>
            </a:r>
            <a:r>
              <a:rPr lang="en-US" sz="2400" dirty="0" smtClean="0"/>
              <a:t>is thrust </a:t>
            </a:r>
            <a:r>
              <a:rPr lang="en-US" sz="2400" dirty="0"/>
              <a:t>away by us again and suppressed under some pretext, </a:t>
            </a:r>
            <a:r>
              <a:rPr lang="en-US" sz="2400" dirty="0" smtClean="0"/>
              <a:t>it certainly </a:t>
            </a:r>
            <a:r>
              <a:rPr lang="en-US" sz="2400" dirty="0"/>
              <a:t>is never the first question that we ask</a:t>
            </a:r>
            <a:r>
              <a:rPr lang="en-US" sz="2400" dirty="0" smtClean="0"/>
              <a:t>. But </a:t>
            </a:r>
            <a:r>
              <a:rPr lang="en-US" sz="2400" dirty="0"/>
              <a:t>it is the first question in another sense—namely, in rank</a:t>
            </a:r>
            <a:r>
              <a:rPr lang="en-US" sz="2400" dirty="0" smtClean="0"/>
              <a:t>. This </a:t>
            </a:r>
            <a:r>
              <a:rPr lang="en-US" sz="2400" dirty="0"/>
              <a:t>can be clarified in three ways. The question "Why are </a:t>
            </a:r>
            <a:r>
              <a:rPr lang="en-US" sz="2400" dirty="0" smtClean="0"/>
              <a:t>there beings </a:t>
            </a:r>
            <a:r>
              <a:rPr lang="en-US" sz="2400" dirty="0"/>
              <a:t>at all instead of nothing?" is first in rank for us as the broadest</a:t>
            </a:r>
            <a:r>
              <a:rPr lang="en-US" sz="2400" dirty="0" smtClean="0"/>
              <a:t>, as </a:t>
            </a:r>
            <a:r>
              <a:rPr lang="en-US" sz="2400" dirty="0"/>
              <a:t>the deepest, and finally as the most </a:t>
            </a:r>
            <a:r>
              <a:rPr lang="en-US" sz="2400" dirty="0" err="1"/>
              <a:t>originary</a:t>
            </a:r>
            <a:r>
              <a:rPr lang="en-US" sz="2400" dirty="0"/>
              <a:t> question.</a:t>
            </a:r>
            <a:endParaRPr lang="en-GB" sz="2400" dirty="0"/>
          </a:p>
          <a:p>
            <a:pPr marL="0" indent="0">
              <a:buNone/>
            </a:pPr>
            <a:endParaRPr lang="en-GB" sz="2400" dirty="0"/>
          </a:p>
          <a:p>
            <a:pPr marL="0" indent="0">
              <a:buNone/>
            </a:pPr>
            <a:endParaRPr lang="en-US" sz="2500" dirty="0"/>
          </a:p>
        </p:txBody>
      </p:sp>
    </p:spTree>
    <p:extLst>
      <p:ext uri="{BB962C8B-B14F-4D97-AF65-F5344CB8AC3E}">
        <p14:creationId xmlns:p14="http://schemas.microsoft.com/office/powerpoint/2010/main" val="1135688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MARTIN HEIDEGGER:  INTRODUCTION TO METAPHYSICS 3</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The question is the broadest in scope. It comes to a halt at </a:t>
            </a:r>
            <a:r>
              <a:rPr lang="en-US" sz="2400" dirty="0" smtClean="0"/>
              <a:t>no being </a:t>
            </a:r>
            <a:r>
              <a:rPr lang="en-US" sz="2400" dirty="0"/>
              <a:t>of any kind </a:t>
            </a:r>
            <a:r>
              <a:rPr lang="en-US" sz="2400" dirty="0" smtClean="0"/>
              <a:t> whatsoever</a:t>
            </a:r>
            <a:r>
              <a:rPr lang="en-US" sz="2400" dirty="0"/>
              <a:t>. The question embraces all that is</a:t>
            </a:r>
            <a:r>
              <a:rPr lang="en-US" sz="2400" dirty="0" smtClean="0"/>
              <a:t>, and </a:t>
            </a:r>
            <a:r>
              <a:rPr lang="en-US" sz="2400" dirty="0"/>
              <a:t>that means not only what is now present at hand in the </a:t>
            </a:r>
            <a:r>
              <a:rPr lang="en-US" sz="2400" dirty="0" smtClean="0"/>
              <a:t>broadest sense</a:t>
            </a:r>
            <a:r>
              <a:rPr lang="en-US" sz="2400" dirty="0"/>
              <a:t>, but also what has previously been and what will be in </a:t>
            </a:r>
            <a:r>
              <a:rPr lang="en-US" sz="2400" dirty="0" smtClean="0"/>
              <a:t>the future</a:t>
            </a:r>
            <a:r>
              <a:rPr lang="en-US" sz="2400" dirty="0"/>
              <a:t>. The domain of this question is limited only by what </a:t>
            </a:r>
            <a:r>
              <a:rPr lang="en-US" sz="2400" dirty="0" smtClean="0"/>
              <a:t>simply is </a:t>
            </a:r>
            <a:r>
              <a:rPr lang="en-US" sz="2400" dirty="0"/>
              <a:t>not and never is: by Nothing. All that is not Nothing comes </a:t>
            </a:r>
            <a:r>
              <a:rPr lang="en-US" sz="2400" dirty="0" smtClean="0"/>
              <a:t>into the </a:t>
            </a:r>
            <a:r>
              <a:rPr lang="en-US" sz="2400" dirty="0"/>
              <a:t>question, and in the end even Nothing itself—not, as it were</a:t>
            </a:r>
            <a:r>
              <a:rPr lang="en-US" sz="2400" dirty="0" smtClean="0"/>
              <a:t>, because </a:t>
            </a:r>
            <a:r>
              <a:rPr lang="en-US" sz="2400" dirty="0"/>
              <a:t>it is something, a being, for after all we are talking about it</a:t>
            </a:r>
            <a:r>
              <a:rPr lang="en-US" sz="2400" dirty="0" smtClean="0"/>
              <a:t>, but </a:t>
            </a:r>
            <a:r>
              <a:rPr lang="en-US" sz="2400" dirty="0"/>
              <a:t>because it "is" Nothing. The scope of our question is so </a:t>
            </a:r>
            <a:r>
              <a:rPr lang="en-US" sz="2400" dirty="0" smtClean="0"/>
              <a:t>broad that </a:t>
            </a:r>
            <a:r>
              <a:rPr lang="en-US" sz="2400" dirty="0"/>
              <a:t>we can never exceed it. We are not interrogating this being </a:t>
            </a:r>
            <a:r>
              <a:rPr lang="en-US" sz="2400" dirty="0" smtClean="0"/>
              <a:t>or that </a:t>
            </a:r>
            <a:r>
              <a:rPr lang="en-US" sz="2400" dirty="0"/>
              <a:t>being, nor all beings, each in turn; instead, we are asking </a:t>
            </a:r>
            <a:r>
              <a:rPr lang="en-US" sz="2400" dirty="0" smtClean="0"/>
              <a:t>from the </a:t>
            </a:r>
            <a:r>
              <a:rPr lang="en-US" sz="2400" dirty="0"/>
              <a:t>start about the whole of what is, or as we say for reasons to </a:t>
            </a:r>
            <a:r>
              <a:rPr lang="en-US" sz="2400" dirty="0" smtClean="0"/>
              <a:t>be discussed </a:t>
            </a:r>
            <a:r>
              <a:rPr lang="en-US" sz="2400" dirty="0"/>
              <a:t>later: beings as a whole and as such</a:t>
            </a:r>
            <a:r>
              <a:rPr lang="en-US" sz="2400" dirty="0" smtClean="0"/>
              <a:t>.</a:t>
            </a:r>
          </a:p>
          <a:p>
            <a:pPr marL="0" indent="0">
              <a:buNone/>
            </a:pPr>
            <a:r>
              <a:rPr lang="en-US" sz="2400" dirty="0"/>
              <a:t> </a:t>
            </a:r>
            <a:r>
              <a:rPr lang="en-US" sz="2400" dirty="0" smtClean="0"/>
              <a:t> </a:t>
            </a:r>
            <a:r>
              <a:rPr lang="en-US" sz="2400" dirty="0"/>
              <a:t>Just as it is the broadest question, the question is also the deepest</a:t>
            </a:r>
            <a:r>
              <a:rPr lang="en-US" sz="2400" dirty="0" smtClean="0"/>
              <a:t>: Why </a:t>
            </a:r>
            <a:r>
              <a:rPr lang="en-US" sz="2400" dirty="0"/>
              <a:t>are there </a:t>
            </a:r>
            <a:r>
              <a:rPr lang="en-US" sz="2400" dirty="0" smtClean="0"/>
              <a:t>beings </a:t>
            </a:r>
            <a:r>
              <a:rPr lang="en-US" sz="2400" dirty="0"/>
              <a:t>at all . . . ? Why—that is, what is </a:t>
            </a:r>
            <a:r>
              <a:rPr lang="en-US" sz="2400" dirty="0" smtClean="0"/>
              <a:t>the ground</a:t>
            </a:r>
            <a:r>
              <a:rPr lang="en-US" sz="2400" dirty="0"/>
              <a:t>? From what ground do beings come? On what ground </a:t>
            </a:r>
            <a:r>
              <a:rPr lang="en-US" sz="2400" dirty="0" smtClean="0"/>
              <a:t>do beings </a:t>
            </a:r>
            <a:r>
              <a:rPr lang="en-US" sz="2400" dirty="0"/>
              <a:t>stand? To what ground do beings go</a:t>
            </a:r>
            <a:r>
              <a:rPr lang="en-US" sz="2400" dirty="0" smtClean="0"/>
              <a:t>? </a:t>
            </a:r>
            <a:r>
              <a:rPr lang="en-US" sz="2400" dirty="0"/>
              <a:t>The question </a:t>
            </a:r>
            <a:r>
              <a:rPr lang="en-US" sz="2400" dirty="0" smtClean="0"/>
              <a:t>does not </a:t>
            </a:r>
            <a:r>
              <a:rPr lang="en-US" sz="2400" dirty="0"/>
              <a:t>ask this or that about beings—what they are in each case, </a:t>
            </a:r>
            <a:r>
              <a:rPr lang="en-US" sz="2400" dirty="0" smtClean="0"/>
              <a:t>here and </a:t>
            </a:r>
            <a:r>
              <a:rPr lang="en-US" sz="2400" dirty="0"/>
              <a:t>there, how they are put together, how they can be changed</a:t>
            </a:r>
            <a:r>
              <a:rPr lang="en-US" sz="2400" dirty="0" smtClean="0"/>
              <a:t>, what </a:t>
            </a:r>
            <a:r>
              <a:rPr lang="en-US" sz="2400" dirty="0"/>
              <a:t>they can be used for, and so on. The questioning seeks </a:t>
            </a:r>
            <a:r>
              <a:rPr lang="en-US" sz="2400" dirty="0" smtClean="0"/>
              <a:t>the ground </a:t>
            </a:r>
            <a:r>
              <a:rPr lang="en-US" sz="2400" dirty="0"/>
              <a:t>for what is, insofar as it is in being.</a:t>
            </a:r>
            <a:r>
              <a:rPr lang="en-GB" sz="2400" dirty="0"/>
              <a:t> </a:t>
            </a:r>
            <a:endParaRPr lang="en-GB" sz="2400" dirty="0"/>
          </a:p>
          <a:p>
            <a:pPr marL="0" indent="0">
              <a:buNone/>
            </a:pPr>
            <a:endParaRPr lang="en-GB" sz="2400" dirty="0"/>
          </a:p>
          <a:p>
            <a:pPr marL="0" indent="0">
              <a:buNone/>
            </a:pPr>
            <a:endParaRPr lang="en-US" sz="2500" dirty="0"/>
          </a:p>
        </p:txBody>
      </p:sp>
    </p:spTree>
    <p:extLst>
      <p:ext uri="{BB962C8B-B14F-4D97-AF65-F5344CB8AC3E}">
        <p14:creationId xmlns:p14="http://schemas.microsoft.com/office/powerpoint/2010/main" val="152990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MARTIN HEIDEGGER:  INTRODUCTION TO METAPHYSICS 4</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To seek the ground</a:t>
            </a:r>
            <a:r>
              <a:rPr lang="en-US" sz="2400" dirty="0" smtClean="0"/>
              <a:t>: this </a:t>
            </a:r>
            <a:r>
              <a:rPr lang="en-US" sz="2400" dirty="0"/>
              <a:t>means to get to the bottom </a:t>
            </a:r>
            <a:r>
              <a:rPr lang="en-US" sz="2400" i="1" dirty="0" err="1"/>
              <a:t>ergrü</a:t>
            </a:r>
            <a:r>
              <a:rPr lang="en-US" sz="2400" i="1" dirty="0" err="1" smtClean="0"/>
              <a:t>nden</a:t>
            </a:r>
            <a:r>
              <a:rPr lang="en-US" sz="2400" dirty="0" smtClean="0"/>
              <a:t>. </a:t>
            </a:r>
            <a:r>
              <a:rPr lang="en-US" sz="2400" dirty="0"/>
              <a:t>What is put into </a:t>
            </a:r>
            <a:r>
              <a:rPr lang="en-US" sz="2400" dirty="0" smtClean="0"/>
              <a:t>question comes </a:t>
            </a:r>
            <a:r>
              <a:rPr lang="en-US" sz="2400" dirty="0"/>
              <a:t>into relation with a ground. But because we are questioning</a:t>
            </a:r>
            <a:r>
              <a:rPr lang="en-US" sz="2400" dirty="0" smtClean="0"/>
              <a:t>, it </a:t>
            </a:r>
            <a:r>
              <a:rPr lang="en-US" sz="2400" dirty="0"/>
              <a:t>remains an open question whether the ground is a </a:t>
            </a:r>
            <a:r>
              <a:rPr lang="en-US" sz="2400" dirty="0" smtClean="0"/>
              <a:t>truly grounding</a:t>
            </a:r>
            <a:r>
              <a:rPr lang="en-US" sz="2400" dirty="0"/>
              <a:t>, foundation-effecting, </a:t>
            </a:r>
            <a:r>
              <a:rPr lang="en-US" sz="2400" dirty="0" err="1"/>
              <a:t>originary</a:t>
            </a:r>
            <a:r>
              <a:rPr lang="en-US" sz="2400" dirty="0"/>
              <a:t> ground; whether </a:t>
            </a:r>
            <a:r>
              <a:rPr lang="en-US" sz="2400" dirty="0" smtClean="0"/>
              <a:t>the ground </a:t>
            </a:r>
            <a:r>
              <a:rPr lang="en-US" sz="2400" dirty="0"/>
              <a:t>refuses to provide a foundation, and so is an abyss; </a:t>
            </a:r>
            <a:r>
              <a:rPr lang="en-US" sz="2400" dirty="0" smtClean="0"/>
              <a:t>or whether </a:t>
            </a:r>
            <a:r>
              <a:rPr lang="en-US" sz="2400" dirty="0"/>
              <a:t>the ground is neither one nor the other, but merely </a:t>
            </a:r>
            <a:r>
              <a:rPr lang="en-US" sz="2400" dirty="0" smtClean="0"/>
              <a:t>offers the </a:t>
            </a:r>
            <a:r>
              <a:rPr lang="en-US" sz="2400" dirty="0"/>
              <a:t>perhaps necessary illusion of a foundation and is thus an unground</a:t>
            </a:r>
            <a:r>
              <a:rPr lang="en-US" sz="2400" dirty="0" smtClean="0"/>
              <a:t>. However </a:t>
            </a:r>
            <a:r>
              <a:rPr lang="en-US" sz="2400" dirty="0"/>
              <a:t>this may be, the question seeks a decision </a:t>
            </a:r>
            <a:r>
              <a:rPr lang="en-US" sz="2400" dirty="0" smtClean="0"/>
              <a:t>with respect </a:t>
            </a:r>
            <a:r>
              <a:rPr lang="en-US" sz="2400" dirty="0"/>
              <a:t>to the ground that grounds the fact that what is, is in </a:t>
            </a:r>
            <a:r>
              <a:rPr lang="en-US" sz="2400" dirty="0" smtClean="0"/>
              <a:t>being as </a:t>
            </a:r>
            <a:r>
              <a:rPr lang="en-US" sz="2400" dirty="0"/>
              <a:t>the being that it is. This why-question does not seek causes </a:t>
            </a:r>
            <a:r>
              <a:rPr lang="en-US" sz="2400" dirty="0" smtClean="0"/>
              <a:t>for beings</a:t>
            </a:r>
            <a:r>
              <a:rPr lang="en-US" sz="2400" dirty="0"/>
              <a:t>, causes of the same kind and on the same level as </a:t>
            </a:r>
            <a:r>
              <a:rPr lang="en-US" sz="2400" dirty="0" smtClean="0"/>
              <a:t>beings themselves</a:t>
            </a:r>
            <a:r>
              <a:rPr lang="en-US" sz="2400" dirty="0"/>
              <a:t>. This why-question does not just skim the surface, </a:t>
            </a:r>
            <a:r>
              <a:rPr lang="en-US" sz="2400" dirty="0" smtClean="0"/>
              <a:t>but presses </a:t>
            </a:r>
            <a:r>
              <a:rPr lang="en-US" sz="2400" dirty="0"/>
              <a:t>into the domains that lie "at the ground," even pressing </a:t>
            </a:r>
            <a:r>
              <a:rPr lang="en-US" sz="2400" dirty="0" smtClean="0"/>
              <a:t>into [</a:t>
            </a:r>
            <a:r>
              <a:rPr lang="en-US" sz="2400" dirty="0"/>
              <a:t>3] the ultimate, to the limit; the question is turned away from </a:t>
            </a:r>
            <a:r>
              <a:rPr lang="en-US" sz="2400" dirty="0" smtClean="0"/>
              <a:t>all surface </a:t>
            </a:r>
            <a:r>
              <a:rPr lang="en-US" sz="2400" dirty="0"/>
              <a:t>and shallowness, striving for depth; as the broadest, it is </a:t>
            </a:r>
            <a:r>
              <a:rPr lang="en-US" sz="2400" dirty="0" smtClean="0"/>
              <a:t>at the </a:t>
            </a:r>
            <a:r>
              <a:rPr lang="en-US" sz="2400" dirty="0"/>
              <a:t>same time the deepest of the deep questions.</a:t>
            </a:r>
            <a:endParaRPr lang="en-GB" sz="2400" dirty="0"/>
          </a:p>
          <a:p>
            <a:pPr marL="0" indent="0">
              <a:buNone/>
            </a:pPr>
            <a:endParaRPr lang="en-US" sz="2500" dirty="0"/>
          </a:p>
        </p:txBody>
      </p:sp>
    </p:spTree>
    <p:extLst>
      <p:ext uri="{BB962C8B-B14F-4D97-AF65-F5344CB8AC3E}">
        <p14:creationId xmlns:p14="http://schemas.microsoft.com/office/powerpoint/2010/main" val="1860275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MARTIN HEIDEGGER:  INTRODUCTION TO METAPHYSICS 5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Finally, as the broadest and deepest question, it is also the </a:t>
            </a:r>
            <a:r>
              <a:rPr lang="en-US" sz="2400" dirty="0" smtClean="0"/>
              <a:t>most </a:t>
            </a:r>
            <a:r>
              <a:rPr lang="en-US" sz="2400" dirty="0" err="1" smtClean="0"/>
              <a:t>originary</a:t>
            </a:r>
            <a:r>
              <a:rPr lang="en-US" sz="2400" dirty="0"/>
              <a:t>. What do we mean by that? If we consider our question </a:t>
            </a:r>
            <a:r>
              <a:rPr lang="en-US" sz="2400" dirty="0" smtClean="0"/>
              <a:t>in the </a:t>
            </a:r>
            <a:r>
              <a:rPr lang="en-US" sz="2400" dirty="0"/>
              <a:t>whole breadth of what it puts into question, beings as such </a:t>
            </a:r>
            <a:r>
              <a:rPr lang="en-US" sz="2400" dirty="0" smtClean="0"/>
              <a:t>and as </a:t>
            </a:r>
            <a:r>
              <a:rPr lang="en-US" sz="2400" dirty="0"/>
              <a:t>a whole, then it strikes us right away that in the question, </a:t>
            </a:r>
            <a:r>
              <a:rPr lang="en-US" sz="2400" dirty="0" smtClean="0"/>
              <a:t>we keep </a:t>
            </a:r>
            <a:r>
              <a:rPr lang="en-US" sz="2400" dirty="0"/>
              <a:t>ourselves completely removed from every particular, </a:t>
            </a:r>
            <a:r>
              <a:rPr lang="en-US" sz="2400" dirty="0" smtClean="0"/>
              <a:t>individual being </a:t>
            </a:r>
            <a:r>
              <a:rPr lang="en-US" sz="2400" dirty="0"/>
              <a:t>as precisely this or that being. We do mean beings as </a:t>
            </a:r>
            <a:r>
              <a:rPr lang="en-US" sz="2400" dirty="0" smtClean="0"/>
              <a:t>a whole</a:t>
            </a:r>
            <a:r>
              <a:rPr lang="en-US" sz="2400" dirty="0"/>
              <a:t>, but without any particular preference. Still, it is </a:t>
            </a:r>
            <a:r>
              <a:rPr lang="en-US" sz="2400" dirty="0" smtClean="0"/>
              <a:t>remarkable that </a:t>
            </a:r>
            <a:r>
              <a:rPr lang="en-US" sz="2400" dirty="0"/>
              <a:t>one being always keeps coming to the fore in this questioning</a:t>
            </a:r>
            <a:r>
              <a:rPr lang="en-US" sz="2400" dirty="0" smtClean="0"/>
              <a:t>: the </a:t>
            </a:r>
            <a:r>
              <a:rPr lang="en-US" sz="2400" dirty="0"/>
              <a:t>human beings who pose this question. And yet the </a:t>
            </a:r>
            <a:r>
              <a:rPr lang="en-US" sz="2400" dirty="0" smtClean="0"/>
              <a:t>question should </a:t>
            </a:r>
            <a:r>
              <a:rPr lang="en-US" sz="2400" dirty="0"/>
              <a:t>not be about some particular, individual being. Given </a:t>
            </a:r>
            <a:r>
              <a:rPr lang="en-US" sz="2400" dirty="0" smtClean="0"/>
              <a:t>the unrestricted </a:t>
            </a:r>
            <a:r>
              <a:rPr lang="en-US" sz="2400" dirty="0"/>
              <a:t>range of the question, every being counts as much </a:t>
            </a:r>
            <a:r>
              <a:rPr lang="en-US" sz="2400" dirty="0" smtClean="0"/>
              <a:t>as any </a:t>
            </a:r>
            <a:r>
              <a:rPr lang="en-US" sz="2400" dirty="0"/>
              <a:t>other. Some elephant in some jungle in India is in being just </a:t>
            </a:r>
            <a:r>
              <a:rPr lang="en-US" sz="2400" dirty="0" smtClean="0"/>
              <a:t>as much </a:t>
            </a:r>
            <a:r>
              <a:rPr lang="en-US" sz="2400" dirty="0"/>
              <a:t>as some chemical oxidation process on the planet Mars, </a:t>
            </a:r>
            <a:r>
              <a:rPr lang="en-US" sz="2400" dirty="0" smtClean="0"/>
              <a:t>and whatever </a:t>
            </a:r>
            <a:r>
              <a:rPr lang="en-US" sz="2400" dirty="0"/>
              <a:t>else you please.</a:t>
            </a:r>
            <a:endParaRPr lang="en-GB" sz="2400" dirty="0"/>
          </a:p>
          <a:p>
            <a:pPr marL="0" indent="0">
              <a:buNone/>
            </a:pPr>
            <a:endParaRPr lang="en-US" sz="2500" dirty="0"/>
          </a:p>
        </p:txBody>
      </p:sp>
    </p:spTree>
    <p:extLst>
      <p:ext uri="{BB962C8B-B14F-4D97-AF65-F5344CB8AC3E}">
        <p14:creationId xmlns:p14="http://schemas.microsoft.com/office/powerpoint/2010/main" val="792904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MARTIN HEIDEGGER:  INTRODUCTION TO METAPHYSICS 6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Thus if we properly pursue the question "Why are there </a:t>
            </a:r>
            <a:r>
              <a:rPr lang="en-US" sz="2400" dirty="0" smtClean="0"/>
              <a:t>beings at </a:t>
            </a:r>
            <a:r>
              <a:rPr lang="en-US" sz="2400" dirty="0"/>
              <a:t>all instead of nothing?" in its sense as a question, we must </a:t>
            </a:r>
            <a:r>
              <a:rPr lang="en-US" sz="2400" dirty="0" smtClean="0"/>
              <a:t>avoid emphasizing </a:t>
            </a:r>
            <a:r>
              <a:rPr lang="en-US" sz="2400" dirty="0"/>
              <a:t>any particular, individual being, not even focusing </a:t>
            </a:r>
            <a:r>
              <a:rPr lang="en-US" sz="2400" dirty="0" smtClean="0"/>
              <a:t>on the </a:t>
            </a:r>
            <a:r>
              <a:rPr lang="en-US" sz="2400" dirty="0"/>
              <a:t>human being. For what is this being, after all! Let us </a:t>
            </a:r>
            <a:r>
              <a:rPr lang="en-US" sz="2400" dirty="0" smtClean="0"/>
              <a:t>consider the </a:t>
            </a:r>
            <a:r>
              <a:rPr lang="en-US" sz="2400" dirty="0"/>
              <a:t>Earth within the dark immensity of space in the universe. </a:t>
            </a:r>
            <a:r>
              <a:rPr lang="en-US" sz="2400" dirty="0" smtClean="0"/>
              <a:t>We can </a:t>
            </a:r>
            <a:r>
              <a:rPr lang="en-US" sz="2400" dirty="0"/>
              <a:t>compare it to a tiny grain of sand; more than a kilometer </a:t>
            </a:r>
            <a:r>
              <a:rPr lang="en-US" sz="2400" dirty="0" smtClean="0"/>
              <a:t>of emptiness </a:t>
            </a:r>
            <a:r>
              <a:rPr lang="en-US" sz="2400" dirty="0"/>
              <a:t>extends between it and the next grain of its size; on </a:t>
            </a:r>
            <a:r>
              <a:rPr lang="en-US" sz="2400" dirty="0" smtClean="0"/>
              <a:t>the surface </a:t>
            </a:r>
            <a:r>
              <a:rPr lang="en-US" sz="2400" dirty="0"/>
              <a:t>of this tiny grain of sand lives a stupefied swarm of </a:t>
            </a:r>
            <a:r>
              <a:rPr lang="en-US" sz="2400" dirty="0" smtClean="0"/>
              <a:t>supposedly clever </a:t>
            </a:r>
            <a:r>
              <a:rPr lang="en-US" sz="2400" dirty="0"/>
              <a:t>animals, crawling all over each other, who for a </a:t>
            </a:r>
            <a:r>
              <a:rPr lang="en-US" sz="2400" dirty="0" smtClean="0"/>
              <a:t>brief moment </a:t>
            </a:r>
            <a:r>
              <a:rPr lang="en-US" sz="2400" dirty="0"/>
              <a:t>have invented </a:t>
            </a:r>
            <a:r>
              <a:rPr lang="en-US" sz="2400" dirty="0" smtClean="0"/>
              <a:t>knowledge </a:t>
            </a:r>
            <a:r>
              <a:rPr lang="en-US" sz="2400" dirty="0"/>
              <a:t>[</a:t>
            </a:r>
            <a:r>
              <a:rPr lang="en-US" sz="2400" dirty="0" err="1"/>
              <a:t>cf</a:t>
            </a:r>
            <a:r>
              <a:rPr lang="en-US" sz="2400" dirty="0"/>
              <a:t> Nietzsche, "On Truth </a:t>
            </a:r>
            <a:r>
              <a:rPr lang="en-US" sz="2400" dirty="0" smtClean="0"/>
              <a:t>and Lie </a:t>
            </a:r>
            <a:r>
              <a:rPr lang="en-US" sz="2400" dirty="0"/>
              <a:t>in the </a:t>
            </a:r>
            <a:r>
              <a:rPr lang="en-US" sz="2400" dirty="0" err="1"/>
              <a:t>Extramoral</a:t>
            </a:r>
            <a:r>
              <a:rPr lang="en-US" sz="2400" dirty="0"/>
              <a:t> Sense," 1873, published posthumously</a:t>
            </a:r>
            <a:r>
              <a:rPr lang="en-US" sz="2400" dirty="0" smtClean="0"/>
              <a:t>].</a:t>
            </a:r>
            <a:r>
              <a:rPr lang="en-US" sz="2400" dirty="0"/>
              <a:t> </a:t>
            </a:r>
            <a:r>
              <a:rPr lang="en-US" sz="2400" dirty="0" smtClean="0"/>
              <a:t>And </a:t>
            </a:r>
            <a:r>
              <a:rPr lang="en-US" sz="2400" dirty="0"/>
              <a:t>what is a human lifespan amid millions of years? Barely a </a:t>
            </a:r>
            <a:r>
              <a:rPr lang="en-US" sz="2400" dirty="0" smtClean="0"/>
              <a:t>move of </a:t>
            </a:r>
            <a:r>
              <a:rPr lang="en-US" sz="2400" dirty="0"/>
              <a:t>the second hand, a breath. Within beings as a whole there is </a:t>
            </a:r>
            <a:r>
              <a:rPr lang="en-US" sz="2400" dirty="0" smtClean="0"/>
              <a:t>no justification </a:t>
            </a:r>
            <a:r>
              <a:rPr lang="en-US" sz="2400" dirty="0"/>
              <a:t>to be found for emphasizing precisely this being that </a:t>
            </a:r>
            <a:r>
              <a:rPr lang="en-US" sz="2400" dirty="0" smtClean="0"/>
              <a:t>is called </a:t>
            </a:r>
            <a:r>
              <a:rPr lang="en-US" sz="2400" dirty="0"/>
              <a:t>the human being and among which we ourselves happen </a:t>
            </a:r>
            <a:r>
              <a:rPr lang="en-US" sz="2400" dirty="0" smtClean="0"/>
              <a:t>to belong</a:t>
            </a:r>
            <a:r>
              <a:rPr lang="en-US" sz="2400" dirty="0"/>
              <a:t>.</a:t>
            </a:r>
            <a:endParaRPr lang="en-GB" sz="2400" dirty="0"/>
          </a:p>
          <a:p>
            <a:pPr marL="0" indent="0">
              <a:buNone/>
            </a:pPr>
            <a:endParaRPr lang="en-US" sz="2500" dirty="0"/>
          </a:p>
        </p:txBody>
      </p:sp>
    </p:spTree>
    <p:extLst>
      <p:ext uri="{BB962C8B-B14F-4D97-AF65-F5344CB8AC3E}">
        <p14:creationId xmlns:p14="http://schemas.microsoft.com/office/powerpoint/2010/main" val="1675915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EMMANUEL LEVINAS: TOTALITY AND INFINITY 1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500" b="1" dirty="0" smtClean="0"/>
              <a:t>METAPHYSICS AND TRANSCENDENCE</a:t>
            </a:r>
            <a:endParaRPr lang="en-US" sz="2500" b="1" dirty="0" smtClean="0"/>
          </a:p>
          <a:p>
            <a:pPr marL="0" indent="0">
              <a:buNone/>
            </a:pPr>
            <a:r>
              <a:rPr lang="en-US" sz="2500" b="1" dirty="0" smtClean="0"/>
              <a:t>Desire for the Invisible</a:t>
            </a:r>
          </a:p>
          <a:p>
            <a:pPr marL="0" indent="0">
              <a:buNone/>
            </a:pPr>
            <a:r>
              <a:rPr lang="en-US" sz="2400" dirty="0"/>
              <a:t>"The true life  is absent."  But  we are  in  the  world.  Metaphysics arises and is maintained in this </a:t>
            </a:r>
            <a:r>
              <a:rPr lang="en-US" sz="2400" dirty="0" smtClean="0"/>
              <a:t>alibi (i.e. ‘elsewhere’). </a:t>
            </a:r>
            <a:r>
              <a:rPr lang="en-US" sz="2400" dirty="0"/>
              <a:t>It  is  turned  toward  the  "else­where" and the "otherwise" and the "other." For  in  the  most  general form it has assumed in the history of thought it appears as a movement going forth from a world that is familiar to us, whatever be the yet unknown lands that bound it or that it hides from view, from an "at  home" ["chez </a:t>
            </a:r>
            <a:r>
              <a:rPr lang="en-US" sz="2400" dirty="0" err="1" smtClean="0"/>
              <a:t>soi</a:t>
            </a:r>
            <a:r>
              <a:rPr lang="en-US" sz="2400" dirty="0" smtClean="0"/>
              <a:t>”, i.e. ‘being at home’] </a:t>
            </a:r>
            <a:r>
              <a:rPr lang="en-US" sz="2400" dirty="0"/>
              <a:t>which we inhabit, toward  an  alien  </a:t>
            </a:r>
            <a:r>
              <a:rPr lang="en-US" sz="2400" dirty="0" smtClean="0"/>
              <a:t>‘outside-of</a:t>
            </a:r>
            <a:r>
              <a:rPr lang="en-US" sz="2400" dirty="0"/>
              <a:t>­ </a:t>
            </a:r>
            <a:r>
              <a:rPr lang="en-US" sz="2400" dirty="0" smtClean="0"/>
              <a:t>oneself’ </a:t>
            </a:r>
            <a:r>
              <a:rPr lang="en-US" sz="2400" i="1" dirty="0"/>
              <a:t>[hors-de-</a:t>
            </a:r>
            <a:r>
              <a:rPr lang="en-US" sz="2400" i="1" dirty="0" err="1"/>
              <a:t>soi</a:t>
            </a:r>
            <a:r>
              <a:rPr lang="en-US" sz="2400" i="1" dirty="0"/>
              <a:t>], </a:t>
            </a:r>
            <a:r>
              <a:rPr lang="en-US" sz="2400" dirty="0"/>
              <a:t>toward a </a:t>
            </a:r>
            <a:r>
              <a:rPr lang="en-US" sz="2400" dirty="0" smtClean="0"/>
              <a:t>beyond.</a:t>
            </a:r>
            <a:endParaRPr lang="en-GB" sz="2400" dirty="0"/>
          </a:p>
          <a:p>
            <a:pPr marL="0" indent="0">
              <a:buNone/>
            </a:pPr>
            <a:endParaRPr lang="en-US" sz="2500" b="1" dirty="0"/>
          </a:p>
        </p:txBody>
      </p:sp>
    </p:spTree>
    <p:extLst>
      <p:ext uri="{BB962C8B-B14F-4D97-AF65-F5344CB8AC3E}">
        <p14:creationId xmlns:p14="http://schemas.microsoft.com/office/powerpoint/2010/main" val="1235157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a:t>EMMANUEL LEVINAS: TOTALITY AND INFINITY 2</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The  term of this movement, the elsewhere or the other, is called</a:t>
            </a:r>
            <a:r>
              <a:rPr lang="en-GB" sz="2400" dirty="0"/>
              <a:t> </a:t>
            </a:r>
            <a:r>
              <a:rPr lang="en-GB" sz="2400" i="1" dirty="0"/>
              <a:t>other </a:t>
            </a:r>
            <a:r>
              <a:rPr lang="en-US" sz="2400" dirty="0"/>
              <a:t>in  an  eminent  sense.   No  journey,  no  change  of  climate  or  of  scenery could satisfy the desire bent toward it.</a:t>
            </a:r>
            <a:r>
              <a:rPr lang="en-GB" sz="2400" dirty="0"/>
              <a:t> </a:t>
            </a:r>
            <a:r>
              <a:rPr lang="en-US" sz="2400" dirty="0"/>
              <a:t>The other metaphysically desired is not like the bread I eat, the land  in  which  I  dwell, the landscape I contemplate, like, sometimes, myself for myself, this I, that "other."  I  can "feed" on these  realities  and  to a very great extent satisfy myself, as though I had simply been lacking them.  Their </a:t>
            </a:r>
            <a:r>
              <a:rPr lang="en-US" sz="2400" i="1" dirty="0"/>
              <a:t>alterity</a:t>
            </a:r>
            <a:r>
              <a:rPr lang="en-US" sz="2400" dirty="0"/>
              <a:t> is thereby  reabsorbed  into my own identity  as a thinker or  a possessor. The metaphysical desire tends toward </a:t>
            </a:r>
            <a:r>
              <a:rPr lang="en-US" sz="2400" i="1" dirty="0"/>
              <a:t>something  else entirely, </a:t>
            </a:r>
            <a:r>
              <a:rPr lang="en-US" sz="2400" dirty="0"/>
              <a:t>toward </a:t>
            </a:r>
            <a:r>
              <a:rPr lang="en-US" sz="2400" i="1" dirty="0"/>
              <a:t>the absolutely other</a:t>
            </a:r>
            <a:r>
              <a:rPr lang="en-US" sz="2400" dirty="0"/>
              <a:t>. The characteristic analysis of desire can</a:t>
            </a:r>
            <a:r>
              <a:rPr lang="en-US" sz="2400" u="sng" dirty="0"/>
              <a:t>not expla</a:t>
            </a:r>
            <a:r>
              <a:rPr lang="en-US" sz="2400" dirty="0"/>
              <a:t>in away its singular pretension.</a:t>
            </a:r>
            <a:r>
              <a:rPr lang="en-GB" sz="2400" dirty="0"/>
              <a:t> </a:t>
            </a:r>
            <a:r>
              <a:rPr lang="en-US" sz="2400" dirty="0"/>
              <a:t>As commonly interpreted, need  would  be  at  the basis of desire; desire would characterize a being poor and incomplete and fallen from its past grandeur. It  would coincide with the consciousness of what has been lost; it would be essentially a nostalgia, a longing for return.   But  thus it  would  not even suspect what  the </a:t>
            </a:r>
            <a:r>
              <a:rPr lang="en-US" sz="2400" i="1" dirty="0"/>
              <a:t>truly other</a:t>
            </a:r>
            <a:r>
              <a:rPr lang="en-US" sz="2400" dirty="0"/>
              <a:t> is.</a:t>
            </a:r>
            <a:endParaRPr lang="en-US" sz="2500" dirty="0"/>
          </a:p>
        </p:txBody>
      </p:sp>
    </p:spTree>
    <p:extLst>
      <p:ext uri="{BB962C8B-B14F-4D97-AF65-F5344CB8AC3E}">
        <p14:creationId xmlns:p14="http://schemas.microsoft.com/office/powerpoint/2010/main" val="1746394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ONE </a:t>
            </a:r>
            <a:endParaRPr lang="en-US" dirty="0"/>
          </a:p>
        </p:txBody>
      </p:sp>
    </p:spTree>
    <p:extLst>
      <p:ext uri="{BB962C8B-B14F-4D97-AF65-F5344CB8AC3E}">
        <p14:creationId xmlns:p14="http://schemas.microsoft.com/office/powerpoint/2010/main" val="1971944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a:t>EMMANUEL LEVINAS: TOTALITY AND INFINITY </a:t>
            </a:r>
            <a:r>
              <a:rPr lang="en-US" sz="3200" b="1" dirty="0" smtClean="0"/>
              <a:t>3</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The metaphysical desire  does not long to return, for it  is desire for a land not of our birth, for a land foreign to every nature which has never been our fatherland and to which we shall never take ourselves.</a:t>
            </a:r>
            <a:r>
              <a:rPr lang="en-GB" sz="2400" dirty="0"/>
              <a:t> </a:t>
            </a:r>
            <a:r>
              <a:rPr lang="en-US" sz="2400" dirty="0" smtClean="0"/>
              <a:t>The </a:t>
            </a:r>
            <a:r>
              <a:rPr lang="en-US" sz="2400" dirty="0"/>
              <a:t>metaphysical desire does not rest upon any prior kinship. It  is a desire that cannot  be satisfied.   For we speak lightly of desire satisfied, of sexual needs or moral and religious needs.  Love itself is thus taken  to  be the satisfaction  of  a sublime  hunger. If this language is possible, then it is because most of our desires and love too are not pure. The metaphysical  desire  has  another intention;  it desires beyond everything that can simply  complete</a:t>
            </a:r>
            <a:r>
              <a:rPr lang="en-GB" sz="2400" dirty="0"/>
              <a:t> </a:t>
            </a:r>
            <a:r>
              <a:rPr lang="en-GB" sz="2400" dirty="0" smtClean="0"/>
              <a:t>it. It is </a:t>
            </a:r>
            <a:r>
              <a:rPr lang="en-US" sz="2400" dirty="0" smtClean="0"/>
              <a:t> </a:t>
            </a:r>
            <a:r>
              <a:rPr lang="en-US" sz="2400" dirty="0"/>
              <a:t>like goodness – the desired does not fulfill it, but deepens it.</a:t>
            </a:r>
            <a:r>
              <a:rPr lang="en-GB" sz="2400" dirty="0"/>
              <a:t> </a:t>
            </a:r>
            <a:endParaRPr lang="en-US" sz="2500" dirty="0"/>
          </a:p>
        </p:txBody>
      </p:sp>
    </p:spTree>
    <p:extLst>
      <p:ext uri="{BB962C8B-B14F-4D97-AF65-F5344CB8AC3E}">
        <p14:creationId xmlns:p14="http://schemas.microsoft.com/office/powerpoint/2010/main" val="2060318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a:t>EMMANUEL LEVINAS: TOTALITY AND INFINITY 4</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It is a generosity nourished by the desired and thus a relationship that is  not  the  disappearance  of  distance,  not  a  bringing  together, or- to circumscribe more closely the essence of generosity and  of goodness- a relationship whose positivity comes from  remoteness, from separateness for it nourishes itself,  one  might  say, with  its hunger.  This desire is radical only if not the possibility of anticipating the desirable, if, that is, ' toward an absolute, </a:t>
            </a:r>
            <a:r>
              <a:rPr lang="en-US" sz="2400" dirty="0" err="1"/>
              <a:t>unanticipatable</a:t>
            </a:r>
            <a:r>
              <a:rPr lang="en-US" sz="2400" dirty="0"/>
              <a:t> alterity, if it does not think it beforehand, but moves towards it aimlessly, as approaching death. Desire is absolute if the desiring being is mortal and the Desired invisible.</a:t>
            </a:r>
            <a:endParaRPr lang="en-US" sz="2500" dirty="0"/>
          </a:p>
        </p:txBody>
      </p:sp>
    </p:spTree>
    <p:extLst>
      <p:ext uri="{BB962C8B-B14F-4D97-AF65-F5344CB8AC3E}">
        <p14:creationId xmlns:p14="http://schemas.microsoft.com/office/powerpoint/2010/main" val="67460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a:t>EMMANUEL LEVINAS: TOTALITY AND INFINITY </a:t>
            </a:r>
            <a:r>
              <a:rPr lang="en-US" sz="3200" b="1" dirty="0" smtClean="0"/>
              <a:t>5</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a:t>Invisibility does not denote an absence of relation; it implies relations  with  what  is  not  given,  of  which  there  is  no  idea.   Vision is an </a:t>
            </a:r>
            <a:r>
              <a:rPr lang="en-GB" sz="2400" dirty="0" err="1"/>
              <a:t>adequation</a:t>
            </a:r>
            <a:r>
              <a:rPr lang="en-GB" sz="2400" dirty="0"/>
              <a:t> of the idea with the thing, a comprehension that encompasses. Non-</a:t>
            </a:r>
            <a:r>
              <a:rPr lang="en-GB" sz="2400" dirty="0" err="1"/>
              <a:t>adequation</a:t>
            </a:r>
            <a:r>
              <a:rPr lang="en-GB" sz="2400" dirty="0"/>
              <a:t> does not denote a simple negation or an obscurity of the idea, but-beyond the light and the night and beyond the knowledge measuring beings - the inordinateness of  Desire is desire for the absolutely other. Besides the hunger one satisfies, the thirst one quenches and the senses one allays, the </a:t>
            </a:r>
            <a:r>
              <a:rPr lang="en-GB" sz="2400" dirty="0" smtClean="0"/>
              <a:t>metaphysical desire </a:t>
            </a:r>
            <a:r>
              <a:rPr lang="en-GB" sz="2400" dirty="0"/>
              <a:t>for the other is beyond  satisfactions, where no gesture by the body to diminish the aspiration is possible, where it is not possible to sketch out any known caress nor invent any new caress. A desire without satisfaction which, precisely, understands the remoteness, the alterity, and the exteriority of the other:  For Desire this alterity, non-adequate to the idea, has a meaning. It is understood as the alterity of the Other and of the Most-High. The  very  dimension  of  height    is  opened  up  by metaphysical desire. That this height is no longer the heavens  but  the Invisible is the very elevation of height and its nobility. To die for the Invisible, this is metaphysics. This does not mean that desire can dispense with acts. But  these  acts are neither  consumption,  nor caress, nor liturgy.</a:t>
            </a:r>
            <a:endParaRPr lang="en-US" sz="2500" dirty="0"/>
          </a:p>
        </p:txBody>
      </p:sp>
    </p:spTree>
    <p:extLst>
      <p:ext uri="{BB962C8B-B14F-4D97-AF65-F5344CB8AC3E}">
        <p14:creationId xmlns:p14="http://schemas.microsoft.com/office/powerpoint/2010/main" val="1985528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a:t>EMMANUEL LEVINAS: TOTALITY AND INFINITY </a:t>
            </a:r>
            <a:r>
              <a:rPr lang="en-US" sz="3200" b="1" dirty="0" smtClean="0"/>
              <a:t>6</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Demented </a:t>
            </a:r>
            <a:r>
              <a:rPr lang="en-US" sz="2400" dirty="0" smtClean="0"/>
              <a:t>pretension  </a:t>
            </a:r>
            <a:r>
              <a:rPr lang="en-US" sz="2400" dirty="0"/>
              <a:t>to  the  invisible,  when  the experience  of the human in the twentieth  century teaches that the thoughts of  men  are borne by needs which explain society and history, that hunger and fear can prevail over every human freedom and resistance. There is no question of doubting this human </a:t>
            </a:r>
            <a:r>
              <a:rPr lang="en-US" sz="2400" dirty="0" err="1"/>
              <a:t>mysery</a:t>
            </a:r>
            <a:r>
              <a:rPr lang="en-US" sz="2400" dirty="0"/>
              <a:t>, this dominion that things and the wicked exercise over man, this </a:t>
            </a:r>
            <a:r>
              <a:rPr lang="en-US" sz="2400" dirty="0" err="1"/>
              <a:t>animality</a:t>
            </a:r>
            <a:r>
              <a:rPr lang="en-US" sz="2400" dirty="0"/>
              <a:t>. But to be a man is to know that this is so. Freedom consists in knowing that freedom is in peril. But to know or to be conscious is to have time to avoid and forestall the instant of inhumanity.  It is this perpetual postponing of  the hour of the infinitesimal  difference  between  man  and  non-man - that  implies the disinterestedness of goodness, the desire of the absolutely other or nobility, the dimension of metaphysics.</a:t>
            </a:r>
            <a:endParaRPr lang="en-US" sz="2500" dirty="0"/>
          </a:p>
        </p:txBody>
      </p:sp>
    </p:spTree>
    <p:extLst>
      <p:ext uri="{BB962C8B-B14F-4D97-AF65-F5344CB8AC3E}">
        <p14:creationId xmlns:p14="http://schemas.microsoft.com/office/powerpoint/2010/main" val="567032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JACQUES DERRIDA: OF GRAMMATOLOGY 1</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b="1" dirty="0"/>
              <a:t>The </a:t>
            </a:r>
            <a:r>
              <a:rPr lang="en-GB" sz="2400" b="1" dirty="0" smtClean="0"/>
              <a:t>Program</a:t>
            </a:r>
            <a:r>
              <a:rPr lang="en-GB" sz="2400" dirty="0" smtClean="0"/>
              <a:t>: </a:t>
            </a:r>
          </a:p>
          <a:p>
            <a:pPr marL="0" indent="0">
              <a:buNone/>
            </a:pPr>
            <a:r>
              <a:rPr lang="en-GB" sz="2400" dirty="0" smtClean="0"/>
              <a:t>By </a:t>
            </a:r>
            <a:r>
              <a:rPr lang="en-GB" sz="2400" dirty="0"/>
              <a:t>a slow movement whose necessity is hardly perceptible, everything that for at least some </a:t>
            </a:r>
            <a:r>
              <a:rPr lang="en-GB" sz="2400" u="sng" dirty="0"/>
              <a:t>twenty centuries</a:t>
            </a:r>
            <a:r>
              <a:rPr lang="en-GB" sz="2400" dirty="0"/>
              <a:t> tended toward and finally succeeded in being gathered under the </a:t>
            </a:r>
            <a:r>
              <a:rPr lang="en-GB" sz="2400" u="sng" dirty="0"/>
              <a:t>name of language</a:t>
            </a:r>
            <a:r>
              <a:rPr lang="en-GB" sz="2400" dirty="0"/>
              <a:t> is beginning to let itself be transferred to, or at least summarized under, the </a:t>
            </a:r>
            <a:r>
              <a:rPr lang="en-GB" sz="2400" u="sng" dirty="0"/>
              <a:t>name of writing</a:t>
            </a:r>
            <a:r>
              <a:rPr lang="en-GB" sz="2400" dirty="0"/>
              <a:t>. By a hardly perceptible necessity, it seems as though the concept of writing </a:t>
            </a:r>
            <a:r>
              <a:rPr lang="en-GB" sz="2400" dirty="0" smtClean="0"/>
              <a:t>no </a:t>
            </a:r>
            <a:r>
              <a:rPr lang="en-GB" sz="2400" dirty="0"/>
              <a:t>longer </a:t>
            </a:r>
            <a:r>
              <a:rPr lang="en-GB" sz="2400" dirty="0" smtClean="0"/>
              <a:t>indicates a particular form of </a:t>
            </a:r>
            <a:r>
              <a:rPr lang="en-GB" sz="2400" dirty="0"/>
              <a:t>language in general (whether understood as communication, relation, expression, signification, constitution of meaning or thought, etc</a:t>
            </a:r>
            <a:r>
              <a:rPr lang="en-GB" sz="2400" dirty="0" smtClean="0"/>
              <a:t>.), </a:t>
            </a:r>
            <a:r>
              <a:rPr lang="en-GB" sz="2400" u="sng" dirty="0" smtClean="0"/>
              <a:t>the </a:t>
            </a:r>
            <a:r>
              <a:rPr lang="en-GB" sz="2400" u="sng" dirty="0"/>
              <a:t>signifier of the signifier</a:t>
            </a:r>
            <a:r>
              <a:rPr lang="en-GB" sz="2400" dirty="0"/>
              <a:t>—is beginning to go beyond the extension of language. In all senses of the word, writing thus comprehends language. Not that the word “writing” has ceased to designate the signifier of the </a:t>
            </a:r>
            <a:r>
              <a:rPr lang="en-GB" sz="2400" dirty="0" smtClean="0"/>
              <a:t>signifier. “</a:t>
            </a:r>
            <a:r>
              <a:rPr lang="en-GB" sz="2400" dirty="0"/>
              <a:t>Signifier of the signifier” describes on the contrary the movement of language: in its origin, to be sure, but one can already suspect that an origin whose structure can be expressed as “signifier of the signifier” conceals and erases itself in its own production. </a:t>
            </a:r>
            <a:endParaRPr lang="en-US" sz="2500" dirty="0"/>
          </a:p>
        </p:txBody>
      </p:sp>
    </p:spTree>
    <p:extLst>
      <p:ext uri="{BB962C8B-B14F-4D97-AF65-F5344CB8AC3E}">
        <p14:creationId xmlns:p14="http://schemas.microsoft.com/office/powerpoint/2010/main" val="1221686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JACQUES DERRIDA: OF GRAMMATOLOGY 2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a:t>There the signified always already functions as a signifier. </a:t>
            </a:r>
            <a:r>
              <a:rPr lang="en-GB" sz="2400" dirty="0" smtClean="0"/>
              <a:t>There </a:t>
            </a:r>
            <a:r>
              <a:rPr lang="en-GB" sz="2400" dirty="0"/>
              <a:t>is not a single signified that escapes, even if recaptured, the play of signifying references that constitute language. The advent of writing is the advent of this play; today such a play is coming into its </a:t>
            </a:r>
            <a:r>
              <a:rPr lang="en-GB" sz="2400" dirty="0" smtClean="0"/>
              <a:t>own. This</a:t>
            </a:r>
            <a:r>
              <a:rPr lang="en-GB" sz="2400" dirty="0"/>
              <a:t>, strictly speaking, amounts to destroying the concept of “sign” and its entire logic. Undoubtedly it is not by chance that this overwhelming supervenes at the moment when the extension of the concept of language effaces all its limits. We shall see that this overwhelming and this effacement have the same meaning, are one and the same phenomenon. </a:t>
            </a:r>
          </a:p>
          <a:p>
            <a:endParaRPr lang="en-US" sz="2500" dirty="0"/>
          </a:p>
        </p:txBody>
      </p:sp>
    </p:spTree>
    <p:extLst>
      <p:ext uri="{BB962C8B-B14F-4D97-AF65-F5344CB8AC3E}">
        <p14:creationId xmlns:p14="http://schemas.microsoft.com/office/powerpoint/2010/main" val="1129760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JACQUES DERRIDA: OF GRAMMATOLOGY 3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a:t>It is as if the Western concept of language (in terms of </a:t>
            </a:r>
            <a:r>
              <a:rPr lang="en-GB" sz="2400" dirty="0" smtClean="0"/>
              <a:t>what attaches </a:t>
            </a:r>
            <a:r>
              <a:rPr lang="en-GB" sz="2400" dirty="0"/>
              <a:t>it in general to </a:t>
            </a:r>
            <a:r>
              <a:rPr lang="en-GB" sz="2400" dirty="0" err="1"/>
              <a:t>phonematic</a:t>
            </a:r>
            <a:r>
              <a:rPr lang="en-GB" sz="2400" dirty="0"/>
              <a:t> or </a:t>
            </a:r>
            <a:r>
              <a:rPr lang="en-GB" sz="2400" dirty="0" err="1"/>
              <a:t>glossematic</a:t>
            </a:r>
            <a:r>
              <a:rPr lang="en-GB" sz="2400" dirty="0"/>
              <a:t> production, to language, to voice, to hearing, to sound and breadth, to speech) were revealed today as the guise or disguise of a primary writing: </a:t>
            </a:r>
            <a:r>
              <a:rPr lang="en-GB" sz="2400" dirty="0" smtClean="0"/>
              <a:t> </a:t>
            </a:r>
            <a:r>
              <a:rPr lang="en-GB" sz="2400" dirty="0"/>
              <a:t>more fundamental than that which, before this conversion, passed for the simple “supplement to the spoken word” (Rousseau). Either writing was never a simple “supplement,” or it is urgently necessary to construct a new logic of the “supplement</a:t>
            </a:r>
            <a:r>
              <a:rPr lang="en-GB" sz="2400" dirty="0" smtClean="0"/>
              <a:t>.”</a:t>
            </a:r>
          </a:p>
          <a:p>
            <a:pPr marL="0" indent="0">
              <a:buNone/>
            </a:pPr>
            <a:r>
              <a:rPr lang="en-GB" sz="2400" dirty="0"/>
              <a:t>These disguises are not historical contingencies that one might admire or regret. Their movement was absolutely necessary, with a necessity which cannot be judged by any other tribunal. The privilege of the </a:t>
            </a:r>
            <a:r>
              <a:rPr lang="en-GB" sz="2400" i="1" dirty="0" err="1" smtClean="0"/>
              <a:t>phonè</a:t>
            </a:r>
            <a:r>
              <a:rPr lang="en-GB" sz="2400" dirty="0" smtClean="0"/>
              <a:t> </a:t>
            </a:r>
            <a:r>
              <a:rPr lang="en-GB" sz="2400" dirty="0"/>
              <a:t>does not depend upon a choice that could have been avoided. It responds to a moment of economy (let us say of the “life” of “history” or of “being as self-relationship”).</a:t>
            </a:r>
            <a:endParaRPr lang="en-US" sz="2500" dirty="0"/>
          </a:p>
        </p:txBody>
      </p:sp>
    </p:spTree>
    <p:extLst>
      <p:ext uri="{BB962C8B-B14F-4D97-AF65-F5344CB8AC3E}">
        <p14:creationId xmlns:p14="http://schemas.microsoft.com/office/powerpoint/2010/main" val="55849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JACQUES DERRIDA: OF GRAMMATOLOGY 4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a:t>The system of “hearing (understanding) -oneself-speak” through the phonic substance—which presents itself as the </a:t>
            </a:r>
            <a:r>
              <a:rPr lang="en-GB" sz="2400" dirty="0" err="1"/>
              <a:t>nonexterior</a:t>
            </a:r>
            <a:r>
              <a:rPr lang="en-GB" sz="2400" dirty="0"/>
              <a:t>, </a:t>
            </a:r>
            <a:r>
              <a:rPr lang="en-GB" sz="2400" dirty="0" err="1" smtClean="0"/>
              <a:t>nonmundane</a:t>
            </a:r>
            <a:r>
              <a:rPr lang="en-GB" sz="2400" dirty="0"/>
              <a:t>, therefore </a:t>
            </a:r>
            <a:r>
              <a:rPr lang="en-GB" sz="2400" dirty="0" err="1"/>
              <a:t>nonempirical</a:t>
            </a:r>
            <a:r>
              <a:rPr lang="en-GB" sz="2400" dirty="0"/>
              <a:t> or </a:t>
            </a:r>
            <a:r>
              <a:rPr lang="en-GB" sz="2400" dirty="0" err="1"/>
              <a:t>noncontingent</a:t>
            </a:r>
            <a:r>
              <a:rPr lang="en-GB" sz="2400" dirty="0"/>
              <a:t> signifier—has necessarily dominated the history of the world during an entire epoch, and has even produced the idea of the world, the idea of world-origin, that arises from the difference between the worldly and the </a:t>
            </a:r>
            <a:r>
              <a:rPr lang="en-GB" sz="2400" dirty="0" err="1"/>
              <a:t>nonworldly</a:t>
            </a:r>
            <a:r>
              <a:rPr lang="en-GB" sz="2400" dirty="0"/>
              <a:t>, the outside and the inside, </a:t>
            </a:r>
            <a:r>
              <a:rPr lang="en-GB" sz="2400" dirty="0" err="1"/>
              <a:t>ideality</a:t>
            </a:r>
            <a:r>
              <a:rPr lang="en-GB" sz="2400" dirty="0"/>
              <a:t> and </a:t>
            </a:r>
            <a:r>
              <a:rPr lang="en-GB" sz="2400" dirty="0" err="1"/>
              <a:t>nonideality</a:t>
            </a:r>
            <a:r>
              <a:rPr lang="en-GB" sz="2400" dirty="0"/>
              <a:t>, universal and </a:t>
            </a:r>
            <a:r>
              <a:rPr lang="en-GB" sz="2400" dirty="0" err="1"/>
              <a:t>nonuniversal</a:t>
            </a:r>
            <a:r>
              <a:rPr lang="en-GB" sz="2400" dirty="0"/>
              <a:t>, transcendental and empirical, </a:t>
            </a:r>
            <a:r>
              <a:rPr lang="en-GB" sz="2400" dirty="0" smtClean="0"/>
              <a:t>etc. With </a:t>
            </a:r>
            <a:r>
              <a:rPr lang="en-GB" sz="2400" dirty="0"/>
              <a:t>an irregular and essentially precarious success, this movement would apparently have tended, as toward its telos, to confine writing to a secondary and instrumental function: translator of a full speech that was fully present (present to itself, to its signified, to the other, the very condition of the theme of presence in general), technics in the service of language, spokes-man, interpreter of an </a:t>
            </a:r>
            <a:r>
              <a:rPr lang="en-GB" sz="2400" dirty="0" err="1"/>
              <a:t>originary</a:t>
            </a:r>
            <a:r>
              <a:rPr lang="en-GB" sz="2400" dirty="0"/>
              <a:t> speech itself shielded from interpretation. </a:t>
            </a:r>
            <a:endParaRPr lang="en-US" sz="2500" dirty="0"/>
          </a:p>
        </p:txBody>
      </p:sp>
    </p:spTree>
    <p:extLst>
      <p:ext uri="{BB962C8B-B14F-4D97-AF65-F5344CB8AC3E}">
        <p14:creationId xmlns:p14="http://schemas.microsoft.com/office/powerpoint/2010/main" val="886233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sz="3200" b="1" dirty="0" smtClean="0"/>
              <a:t>JACQUES DERRIDA: OF GRAMMATOLOGY 5 </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GB" sz="2400" dirty="0" smtClean="0"/>
              <a:t>The </a:t>
            </a:r>
            <a:r>
              <a:rPr lang="en-GB" sz="2400" dirty="0"/>
              <a:t>Signifier and Truth</a:t>
            </a:r>
          </a:p>
          <a:p>
            <a:pPr marL="0" indent="0">
              <a:buNone/>
            </a:pPr>
            <a:r>
              <a:rPr lang="en-GB" sz="2400" dirty="0"/>
              <a:t>The “rationality”—but perhaps that word should be abandoned for reasons that will appear at the end of this sentence—which </a:t>
            </a:r>
            <a:r>
              <a:rPr lang="en-GB" sz="2400" dirty="0" smtClean="0"/>
              <a:t>governs </a:t>
            </a:r>
            <a:r>
              <a:rPr lang="en-GB" sz="2400" dirty="0"/>
              <a:t>a </a:t>
            </a:r>
            <a:r>
              <a:rPr lang="en-GB" sz="2400" dirty="0" smtClean="0"/>
              <a:t>writing </a:t>
            </a:r>
            <a:r>
              <a:rPr lang="en-GB" sz="2400" dirty="0"/>
              <a:t>thus enlarged and radicalized, no longer issues from a logos. Further, it inaugurates the destruction, not the demolition but the </a:t>
            </a:r>
            <a:r>
              <a:rPr lang="en-GB" sz="2400" dirty="0" err="1"/>
              <a:t>desedimentation</a:t>
            </a:r>
            <a:r>
              <a:rPr lang="en-GB" sz="2400" dirty="0"/>
              <a:t>, the de-construction, of all the significations that have their source in that of the </a:t>
            </a:r>
            <a:r>
              <a:rPr lang="en-GB" sz="2400" u="sng" dirty="0"/>
              <a:t>logos</a:t>
            </a:r>
            <a:r>
              <a:rPr lang="en-GB" sz="2400" dirty="0"/>
              <a:t>. Particularly the signification of </a:t>
            </a:r>
            <a:r>
              <a:rPr lang="en-GB" sz="2400" u="sng" dirty="0"/>
              <a:t>truth</a:t>
            </a:r>
            <a:r>
              <a:rPr lang="en-GB" sz="2400" dirty="0"/>
              <a:t>. All the metaphysical determinations of truth, and even the one beyond metaphysical onto-theology that Heidegger reminds us of, are more or less immediately inseparable from the instance of the </a:t>
            </a:r>
            <a:r>
              <a:rPr lang="en-GB" sz="2400" u="sng" dirty="0"/>
              <a:t>logos</a:t>
            </a:r>
            <a:r>
              <a:rPr lang="en-GB" sz="2400" dirty="0"/>
              <a:t>, or of a </a:t>
            </a:r>
            <a:r>
              <a:rPr lang="en-GB" sz="2400" u="sng" dirty="0"/>
              <a:t>reason</a:t>
            </a:r>
            <a:r>
              <a:rPr lang="en-GB" sz="2400" dirty="0"/>
              <a:t> thought within the lineage of the logos, in whatever sense it is understood: in the pre-Socratic or the philosophical sense, in the sense of God’s infinite </a:t>
            </a:r>
            <a:r>
              <a:rPr lang="en-GB" sz="2400" dirty="0" smtClean="0"/>
              <a:t>understanding </a:t>
            </a:r>
            <a:r>
              <a:rPr lang="en-GB" sz="2400" dirty="0"/>
              <a:t>or in the anthropological sense, in the pre-Hegelian or the post-Hegelian sense. Within this </a:t>
            </a:r>
            <a:r>
              <a:rPr lang="en-GB" sz="2400" u="sng" dirty="0"/>
              <a:t>logos</a:t>
            </a:r>
            <a:r>
              <a:rPr lang="en-GB" sz="2400" dirty="0"/>
              <a:t>, the original and essential link to the </a:t>
            </a:r>
            <a:r>
              <a:rPr lang="en-GB" sz="2400" i="1" dirty="0" err="1"/>
              <a:t>phonè</a:t>
            </a:r>
            <a:r>
              <a:rPr lang="en-GB" sz="2400" dirty="0"/>
              <a:t> has never been broken.</a:t>
            </a:r>
          </a:p>
          <a:p>
            <a:pPr marL="0" indent="0">
              <a:buNone/>
            </a:pPr>
            <a:endParaRPr lang="en-US" sz="2500" dirty="0"/>
          </a:p>
        </p:txBody>
      </p:sp>
    </p:spTree>
    <p:extLst>
      <p:ext uri="{BB962C8B-B14F-4D97-AF65-F5344CB8AC3E}">
        <p14:creationId xmlns:p14="http://schemas.microsoft.com/office/powerpoint/2010/main" val="1292993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ESSAY QUESTIONS</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u="sng" dirty="0" smtClean="0"/>
              <a:t>EITHER</a:t>
            </a:r>
            <a:endParaRPr lang="en-GB" sz="2400" dirty="0"/>
          </a:p>
          <a:p>
            <a:pPr marL="0" indent="0">
              <a:buNone/>
            </a:pPr>
            <a:r>
              <a:rPr lang="en-US" sz="2400" dirty="0"/>
              <a:t> </a:t>
            </a:r>
            <a:endParaRPr lang="en-GB" sz="2400" dirty="0"/>
          </a:p>
          <a:p>
            <a:pPr marL="0" indent="0">
              <a:buNone/>
            </a:pPr>
            <a:r>
              <a:rPr lang="en-US" sz="2400" dirty="0"/>
              <a:t>Compare and contrast Kant’s understanding of ‘enlightenment’ in his ‘What is Enlightenment?’ (1784) with Foucault’s understanding of the term in his work with the same title (1984). </a:t>
            </a:r>
            <a:endParaRPr lang="en-GB" sz="2400" dirty="0"/>
          </a:p>
          <a:p>
            <a:pPr marL="0" indent="0">
              <a:buNone/>
            </a:pPr>
            <a:r>
              <a:rPr lang="en-US" sz="2400" dirty="0"/>
              <a:t>  </a:t>
            </a:r>
            <a:endParaRPr lang="en-GB" sz="2400" dirty="0"/>
          </a:p>
          <a:p>
            <a:pPr marL="0" indent="0">
              <a:buNone/>
            </a:pPr>
            <a:r>
              <a:rPr lang="en-US" sz="2400" u="sng" dirty="0"/>
              <a:t>OR</a:t>
            </a:r>
            <a:endParaRPr lang="en-GB" sz="2400" dirty="0"/>
          </a:p>
          <a:p>
            <a:pPr marL="0" indent="0">
              <a:buNone/>
            </a:pPr>
            <a:r>
              <a:rPr lang="en-US" sz="2400" dirty="0"/>
              <a:t> </a:t>
            </a:r>
            <a:endParaRPr lang="en-GB" sz="2400" dirty="0"/>
          </a:p>
          <a:p>
            <a:pPr marL="0" indent="0">
              <a:buNone/>
            </a:pPr>
            <a:r>
              <a:rPr lang="en-US" sz="2400" dirty="0"/>
              <a:t>Analyze </a:t>
            </a:r>
            <a:r>
              <a:rPr lang="en-US" sz="2400" dirty="0" smtClean="0"/>
              <a:t>some of the ways in </a:t>
            </a:r>
            <a:r>
              <a:rPr lang="en-US" sz="2400" dirty="0"/>
              <a:t>which Edmund Husserl’s phenomenology and/or  Martin Heidegger’s metaphysics </a:t>
            </a:r>
            <a:r>
              <a:rPr lang="en-US" sz="2400" dirty="0" smtClean="0"/>
              <a:t>influenced the </a:t>
            </a:r>
            <a:r>
              <a:rPr lang="en-US" sz="2400" dirty="0" smtClean="0"/>
              <a:t>philosophy of Emmanuel </a:t>
            </a:r>
            <a:r>
              <a:rPr lang="en-US" sz="2400" dirty="0" err="1" smtClean="0"/>
              <a:t>Levinas</a:t>
            </a:r>
            <a:r>
              <a:rPr lang="en-US" sz="2400" dirty="0" smtClean="0"/>
              <a:t> and/or Jacques Derrida. </a:t>
            </a:r>
            <a:endParaRPr lang="en-GB"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892923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TWO </a:t>
            </a:r>
            <a:endParaRPr lang="en-US" dirty="0"/>
          </a:p>
        </p:txBody>
      </p:sp>
    </p:spTree>
    <p:extLst>
      <p:ext uri="{BB962C8B-B14F-4D97-AF65-F5344CB8AC3E}">
        <p14:creationId xmlns:p14="http://schemas.microsoft.com/office/powerpoint/2010/main" val="123643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1</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u="sng" dirty="0" smtClean="0"/>
              <a:t>2</a:t>
            </a:r>
            <a:r>
              <a:rPr lang="en-US" sz="2400" u="sng" dirty="0"/>
              <a:t>. The Phenomenological </a:t>
            </a:r>
            <a:r>
              <a:rPr lang="en-US" sz="2400" u="sng" dirty="0" smtClean="0"/>
              <a:t>Reduction</a:t>
            </a:r>
            <a:r>
              <a:rPr lang="en-US" sz="2400" dirty="0" smtClean="0"/>
              <a:t>: We </a:t>
            </a:r>
            <a:r>
              <a:rPr lang="en-US" sz="2400" dirty="0"/>
              <a:t>make sense of things. How? What are the relations between us and the things of which we make sense that allow for and/or contribute to our making sense of them? How are things given to us? Such are the questions that concern Husserl. Here are two pertinent quotations:  </a:t>
            </a:r>
            <a:endParaRPr lang="en-GB" sz="2400" dirty="0"/>
          </a:p>
          <a:p>
            <a:pPr marL="0" indent="0">
              <a:buNone/>
            </a:pPr>
            <a:r>
              <a:rPr lang="en-US" sz="2400" dirty="0" smtClean="0"/>
              <a:t>‘We </a:t>
            </a:r>
            <a:r>
              <a:rPr lang="en-US" sz="2400" dirty="0"/>
              <a:t>have, on the one hand, the fact that all thought and knowledge have as their aim objects or states of affairs, which they putatively ‘hit’ in the sense that the ‘being-in-itself’ of these objects and states is supposedly shown forth … in a multitude of actual or possible meanings, or acts of thought. We have, further, the fact that all thought is </a:t>
            </a:r>
            <a:r>
              <a:rPr lang="en-US" sz="2400" dirty="0" err="1"/>
              <a:t>ensouled</a:t>
            </a:r>
            <a:r>
              <a:rPr lang="en-US" sz="2400" dirty="0"/>
              <a:t> by a thought-form which is subject to ideal laws, laws circumscribing the objectivity or ideality of knowledge in general. These facts … provoke questions like: How are we to understand the fact that the intrinsic being of objectivity becomes ‘presented’, ‘apprehended’ in knowledge, and so ends up by becoming subjective? What does it mean to say that the object has ‘being-in-itself’, and is ‘given’ in knowledge? How can the ideality of the universal qua concept or law enter the flux of real mental states and become an epistemic possession of the thinking person? What does the </a:t>
            </a:r>
            <a:r>
              <a:rPr lang="en-US" sz="2400" dirty="0" err="1"/>
              <a:t>adæquatio</a:t>
            </a:r>
            <a:r>
              <a:rPr lang="en-US" sz="2400" dirty="0"/>
              <a:t> rei et </a:t>
            </a:r>
            <a:r>
              <a:rPr lang="en-US" sz="2400" dirty="0" err="1"/>
              <a:t>intellectus</a:t>
            </a:r>
            <a:r>
              <a:rPr lang="en-US" sz="2400" dirty="0"/>
              <a:t> mean in various cases of knowledge </a:t>
            </a:r>
            <a:r>
              <a:rPr lang="en-US" sz="2400" dirty="0" smtClean="0"/>
              <a:t>…?’ </a:t>
            </a:r>
            <a:r>
              <a:rPr lang="en-US" sz="2400" dirty="0"/>
              <a:t>(Investigations 1, Vol. II, </a:t>
            </a:r>
            <a:r>
              <a:rPr lang="en-US" sz="2400" dirty="0" smtClean="0"/>
              <a:t>Intro, </a:t>
            </a:r>
            <a:r>
              <a:rPr lang="en-US" sz="2400" dirty="0"/>
              <a:t>§</a:t>
            </a:r>
            <a:r>
              <a:rPr lang="en-US" sz="2400" dirty="0" smtClean="0"/>
              <a:t>2)</a:t>
            </a:r>
            <a:endParaRPr lang="en-GB" sz="2400" dirty="0"/>
          </a:p>
          <a:p>
            <a:pPr marL="0" indent="0">
              <a:buNone/>
            </a:pPr>
            <a:endParaRPr lang="en-US" sz="2400" dirty="0"/>
          </a:p>
          <a:p>
            <a:endParaRPr lang="en-US"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91317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2</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GB" sz="2400" dirty="0"/>
          </a:p>
          <a:p>
            <a:pPr marL="0" indent="0">
              <a:buNone/>
            </a:pPr>
            <a:endParaRPr lang="en-US" sz="2400" dirty="0"/>
          </a:p>
          <a:p>
            <a:pPr marL="0" indent="0">
              <a:buNone/>
            </a:pPr>
            <a:r>
              <a:rPr lang="en-US" sz="2400" dirty="0" smtClean="0"/>
              <a:t>‘How </a:t>
            </a:r>
            <a:r>
              <a:rPr lang="en-US" sz="2400" dirty="0"/>
              <a:t>can experience as consciousness give or contact an object? How can experiences be mutually legitimated or corrected by means of each other, and not merely replace each other or confirm each other subjectively? … Why are the playing rules, so to speak, of consciousness not irrelevant for things? How is natural science to be comprehensible …, to the extent that it pretends at every step to posit and to know a nature that is in itself – in itself in opposition to the subjective flow of consciousness? (Philosophy, pp. 87–88</a:t>
            </a:r>
            <a:r>
              <a:rPr lang="en-US" sz="2400" dirty="0" smtClean="0"/>
              <a:t>)’</a:t>
            </a: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44166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3</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Husserl’s </a:t>
            </a:r>
            <a:r>
              <a:rPr lang="en-US" sz="2400" dirty="0"/>
              <a:t>fundamental idea is that, in the case of our scientific sense-making, indeed in the case of all our normal sense-making concerning things in space and time – all our ‘natural’ sense-making, as I shall call it – there is no prospect of our answering such questions, no prospect of our understanding what it is that we manage to do when we make such sense, by doing more of the same. Partly, he has in mind the threat of vicious circularity (Philosophy, pp. 88–89). But he also believes that our focus would be wrong if we tried to make sense of our natural sense-making by carrying on in the same vein. It is thus that Husserl urges on us what he calls ‘the phenomenological reduction’. This is a methodological tactic whereby we cease temporarily to engage in any natural sense-making. This leaves us free to reflect self-consciously on the sense-making itself. For us to cease to engage in any natural sense-making is not for us to call into question any of the beliefs that we have arrived at as a result of having engaged in it in the past, any of our ‘natural’ beliefs. Still less is it for us to replace any of these beliefs with others, something that in any case we could not </a:t>
            </a:r>
            <a:r>
              <a:rPr lang="en-US" sz="2400" dirty="0" err="1"/>
              <a:t>wilfully</a:t>
            </a:r>
            <a:r>
              <a:rPr lang="en-US" sz="2400" dirty="0"/>
              <a:t> do. It is for us to stop being concerned with ‘natural’ matters at all.</a:t>
            </a:r>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313229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4</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a:p>
          <a:p>
            <a:pPr marL="0" indent="0">
              <a:buNone/>
            </a:pPr>
            <a:r>
              <a:rPr lang="en-US" sz="2400" dirty="0" smtClean="0"/>
              <a:t>We </a:t>
            </a:r>
            <a:r>
              <a:rPr lang="en-US" sz="2400" dirty="0"/>
              <a:t>are to refuse to allow such a concern, and the miscellaneous beliefs with which it has so far furnished us, to inform this upper-level sense-making project. For example, many of us believe that the sun is an enormous ball of gas whose light takes approximately eight minutes to reach our eyeballs. And we have untold further beliefs that stand in various relations of entailment, justification, and the like to this belief. But to make sense of our conception of the sun we are to ‘bracket’ all of these beliefs. We are to reflect instead on the beliefs themselves, and on what their significance for us is; on what they come to for us. How do our various beliefs about sunshine, say, never mind for the time being sunshine itself, relate to that familiar glare that each of us experiences when standing outdoors (as we suppose) on a bright summer’s day? And what is the exact intrinsic nature of the experience itself, never mind for the time being the facts about light and sight that occasion it?</a:t>
            </a:r>
          </a:p>
          <a:p>
            <a:pPr marL="0" indent="0">
              <a:buNone/>
            </a:pPr>
            <a:endParaRPr lang="en-US" sz="2500" dirty="0"/>
          </a:p>
        </p:txBody>
      </p:sp>
    </p:spTree>
    <p:extLst>
      <p:ext uri="{BB962C8B-B14F-4D97-AF65-F5344CB8AC3E}">
        <p14:creationId xmlns:p14="http://schemas.microsoft.com/office/powerpoint/2010/main" val="1750648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sz="3200" b="1" dirty="0" smtClean="0"/>
              <a:t>Moore, A. W.. The Evolution of Modern Metaphysics  (432-435) 5</a:t>
            </a:r>
            <a:endParaRPr lang="en-US" sz="3200"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a:t>Here is how Husserl himself characterizes such bracketing: </a:t>
            </a:r>
            <a:endParaRPr lang="en-GB" sz="2400" dirty="0"/>
          </a:p>
          <a:p>
            <a:pPr marL="0" indent="0">
              <a:buNone/>
            </a:pPr>
            <a:r>
              <a:rPr lang="en-US" sz="2400" dirty="0"/>
              <a:t> </a:t>
            </a:r>
            <a:endParaRPr lang="en-GB" sz="2400" dirty="0"/>
          </a:p>
          <a:p>
            <a:pPr marL="0" indent="0">
              <a:buNone/>
            </a:pPr>
            <a:r>
              <a:rPr lang="en-US" sz="2400" dirty="0" smtClean="0"/>
              <a:t>‘[</a:t>
            </a:r>
            <a:r>
              <a:rPr lang="en-US" sz="2400" dirty="0"/>
              <a:t>It is] an </a:t>
            </a:r>
            <a:r>
              <a:rPr lang="en-US" sz="2400" dirty="0" err="1"/>
              <a:t>epoché</a:t>
            </a:r>
            <a:r>
              <a:rPr lang="en-US" sz="2400" dirty="0"/>
              <a:t> of all participation in the cognitions of the objective sciences, an </a:t>
            </a:r>
            <a:r>
              <a:rPr lang="en-US" sz="2400" dirty="0" err="1"/>
              <a:t>epoché</a:t>
            </a:r>
            <a:r>
              <a:rPr lang="en-US" sz="2400" dirty="0"/>
              <a:t> of any critical position-taking which is interested in their truth or falsity, even any position on their guiding idea of an objective knowledge of the world…. Within this </a:t>
            </a:r>
            <a:r>
              <a:rPr lang="en-US" sz="2400" dirty="0" err="1"/>
              <a:t>epoché</a:t>
            </a:r>
            <a:r>
              <a:rPr lang="en-US" sz="2400" dirty="0"/>
              <a:t>, however, neither the sciences nor the scientists have disappeared for us who practice the </a:t>
            </a:r>
            <a:r>
              <a:rPr lang="en-US" sz="2400" dirty="0" err="1"/>
              <a:t>epoché</a:t>
            </a:r>
            <a:r>
              <a:rPr lang="en-US" sz="2400" dirty="0"/>
              <a:t>…. [It is just that] we do not function as sharing [their] interests, as coworkers, etc. (Crisis, §35) When we pursue natural science, we carry out </a:t>
            </a:r>
            <a:r>
              <a:rPr lang="en-US" sz="2400" dirty="0" err="1"/>
              <a:t>reflexions</a:t>
            </a:r>
            <a:r>
              <a:rPr lang="en-US" sz="2400" dirty="0"/>
              <a:t> ordered in accord with the logic of experience…. At the phenomenological standpoint, … we ‘place in brackets’ what has been carried out, ‘we do not associate these theses’ with our new inquiries; instead of … carrying them out, we carry out acts of </a:t>
            </a:r>
            <a:r>
              <a:rPr lang="en-US" sz="2400" dirty="0" err="1"/>
              <a:t>reflexion</a:t>
            </a:r>
            <a:r>
              <a:rPr lang="en-US" sz="2400" dirty="0"/>
              <a:t> directed towards them…. We now live entirely in such acts of the second level</a:t>
            </a:r>
            <a:r>
              <a:rPr lang="en-US" sz="2400" dirty="0" smtClean="0"/>
              <a:t>.’ </a:t>
            </a:r>
            <a:r>
              <a:rPr lang="en-US" sz="2400" dirty="0"/>
              <a:t>(Ideas I, §50, emphasis in original)</a:t>
            </a:r>
            <a:endParaRPr lang="en-US" sz="2500" dirty="0"/>
          </a:p>
        </p:txBody>
      </p:sp>
    </p:spTree>
    <p:extLst>
      <p:ext uri="{BB962C8B-B14F-4D97-AF65-F5344CB8AC3E}">
        <p14:creationId xmlns:p14="http://schemas.microsoft.com/office/powerpoint/2010/main" val="475891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4283</Words>
  <Application>Microsoft Macintosh PowerPoint</Application>
  <PresentationFormat>Widescreen</PresentationFormat>
  <Paragraphs>90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Calibri Light</vt:lpstr>
      <vt:lpstr>Arial</vt:lpstr>
      <vt:lpstr>Office Theme</vt:lpstr>
      <vt:lpstr>The Western Mind [6]</vt:lpstr>
      <vt:lpstr>PART ONE </vt:lpstr>
      <vt:lpstr>ESSAY QUESTIONS</vt:lpstr>
      <vt:lpstr>PART TWO </vt:lpstr>
      <vt:lpstr>Moore, A. W.. The Evolution of Modern Metaphysics  (432-435) 1</vt:lpstr>
      <vt:lpstr>Moore, A. W.. The Evolution of Modern Metaphysics  (432-435) 2</vt:lpstr>
      <vt:lpstr>Moore, A. W.. The Evolution of Modern Metaphysics  (432-435) 3</vt:lpstr>
      <vt:lpstr>Moore, A. W.. The Evolution of Modern Metaphysics  (432-435) 4</vt:lpstr>
      <vt:lpstr>Moore, A. W.. The Evolution of Modern Metaphysics  (432-435) 5</vt:lpstr>
      <vt:lpstr>Moore, A. W.. The Evolution of Modern Metaphysics  (432-435) 6</vt:lpstr>
      <vt:lpstr>PART THREE </vt:lpstr>
      <vt:lpstr>MARTIN HEIDEGGER:  INTRODUCTION TO METAPHYSICS 1</vt:lpstr>
      <vt:lpstr>MARTIN HEIDEGGER:  INTRODUCTION TO METAPHYSICS 2</vt:lpstr>
      <vt:lpstr>MARTIN HEIDEGGER:  INTRODUCTION TO METAPHYSICS 3</vt:lpstr>
      <vt:lpstr>MARTIN HEIDEGGER:  INTRODUCTION TO METAPHYSICS 4</vt:lpstr>
      <vt:lpstr>MARTIN HEIDEGGER:  INTRODUCTION TO METAPHYSICS 5 </vt:lpstr>
      <vt:lpstr>MARTIN HEIDEGGER:  INTRODUCTION TO METAPHYSICS 6 </vt:lpstr>
      <vt:lpstr>EMMANUEL LEVINAS: TOTALITY AND INFINITY 1 </vt:lpstr>
      <vt:lpstr>EMMANUEL LEVINAS: TOTALITY AND INFINITY 2</vt:lpstr>
      <vt:lpstr>EMMANUEL LEVINAS: TOTALITY AND INFINITY 3</vt:lpstr>
      <vt:lpstr>EMMANUEL LEVINAS: TOTALITY AND INFINITY 4</vt:lpstr>
      <vt:lpstr>EMMANUEL LEVINAS: TOTALITY AND INFINITY 5</vt:lpstr>
      <vt:lpstr>EMMANUEL LEVINAS: TOTALITY AND INFINITY 6</vt:lpstr>
      <vt:lpstr>JACQUES DERRIDA: OF GRAMMATOLOGY 1</vt:lpstr>
      <vt:lpstr>JACQUES DERRIDA: OF GRAMMATOLOGY 2 </vt:lpstr>
      <vt:lpstr>JACQUES DERRIDA: OF GRAMMATOLOGY 3 </vt:lpstr>
      <vt:lpstr>JACQUES DERRIDA: OF GRAMMATOLOGY 4 </vt:lpstr>
      <vt:lpstr>JACQUES DERRIDA: OF GRAMMATOLOGY 5 </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 [5]</dc:title>
  <dc:creator>Oliver Davies</dc:creator>
  <cp:lastModifiedBy>Oliver Davies</cp:lastModifiedBy>
  <cp:revision>42</cp:revision>
  <dcterms:created xsi:type="dcterms:W3CDTF">2017-05-16T04:12:37Z</dcterms:created>
  <dcterms:modified xsi:type="dcterms:W3CDTF">2017-05-26T09:43:53Z</dcterms:modified>
</cp:coreProperties>
</file>